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5" r:id="rId3"/>
    <p:sldId id="266" r:id="rId4"/>
    <p:sldId id="267" r:id="rId5"/>
    <p:sldId id="270" r:id="rId6"/>
    <p:sldId id="271" r:id="rId7"/>
    <p:sldId id="27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E0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snapToGrid="0">
      <p:cViewPr varScale="1">
        <p:scale>
          <a:sx n="67" d="100"/>
          <a:sy n="67" d="100"/>
        </p:scale>
        <p:origin x="84" y="4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gif>
</file>

<file path=ppt/media/image2.gi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5E7B10-9F58-4B67-AB40-E28E64A8DF96}" type="datetimeFigureOut">
              <a:rPr lang="en-US" smtClean="0"/>
              <a:t>5/22/2022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61EAF8-CED0-4871-B3CF-F0FF16023C23}" type="slidenum">
              <a:rPr lang="en-US" smtClean="0"/>
              <a:t>‹#›</a:t>
            </a:fld>
            <a:endParaRPr lang="en-US"/>
          </a:p>
        </p:txBody>
      </p:sp>
    </p:spTree>
    <p:extLst>
      <p:ext uri="{BB962C8B-B14F-4D97-AF65-F5344CB8AC3E}">
        <p14:creationId xmlns:p14="http://schemas.microsoft.com/office/powerpoint/2010/main" val="1003556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2</a:t>
            </a:fld>
            <a:endParaRPr lang="en-US"/>
          </a:p>
        </p:txBody>
      </p:sp>
    </p:spTree>
    <p:extLst>
      <p:ext uri="{BB962C8B-B14F-4D97-AF65-F5344CB8AC3E}">
        <p14:creationId xmlns:p14="http://schemas.microsoft.com/office/powerpoint/2010/main" val="1287529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3</a:t>
            </a:fld>
            <a:endParaRPr lang="en-US"/>
          </a:p>
        </p:txBody>
      </p:sp>
    </p:spTree>
    <p:extLst>
      <p:ext uri="{BB962C8B-B14F-4D97-AF65-F5344CB8AC3E}">
        <p14:creationId xmlns:p14="http://schemas.microsoft.com/office/powerpoint/2010/main" val="4058897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latin typeface="Times New Roman" panose="02020603050405020304" pitchFamily="18" charset="0"/>
                <a:cs typeface="Times New Roman" panose="02020603050405020304" pitchFamily="18" charset="0"/>
              </a:rPr>
              <a:t>Patient BMI has been shown to </a:t>
            </a:r>
            <a:r>
              <a:rPr lang="en-US" altLang="en-US" sz="1200" dirty="0" err="1">
                <a:latin typeface="Times New Roman" panose="02020603050405020304" pitchFamily="18" charset="0"/>
                <a:cs typeface="Times New Roman" panose="02020603050405020304" pitchFamily="18" charset="0"/>
              </a:rPr>
              <a:t>influe</a:t>
            </a:r>
            <a:r>
              <a:rPr lang="en-US" altLang="en-US" sz="1200" dirty="0" err="1">
                <a:solidFill>
                  <a:srgbClr val="000000"/>
                </a:solidFill>
                <a:latin typeface="Verdana" panose="020B0604030504040204" pitchFamily="34" charset="0"/>
                <a:ea typeface="Verdana" panose="020B0604030504040204" pitchFamily="34" charset="0"/>
                <a:cs typeface="Times New Roman" panose="02020603050405020304" pitchFamily="18" charset="0"/>
              </a:rPr>
              <a:t>A</a:t>
            </a:r>
            <a:r>
              <a:rPr lang="en-US" altLang="en-US" sz="1200" dirty="0">
                <a:solidFill>
                  <a:srgbClr val="000000"/>
                </a:solidFill>
                <a:latin typeface="Verdana" panose="020B0604030504040204" pitchFamily="34" charset="0"/>
                <a:ea typeface="Verdana" panose="020B0604030504040204" pitchFamily="34" charset="0"/>
                <a:cs typeface="Times New Roman" panose="02020603050405020304" pitchFamily="18" charset="0"/>
              </a:rPr>
              <a:t> common way to use convolutional neural networks for ECG training is to use 1D convolution kernels. The difference between conv1d layer and conv2d layer is visualized below, conv2d layer is able to extract the internal and inter-lead features of the 12-lead ECG.</a:t>
            </a:r>
          </a:p>
          <a:p>
            <a:pPr eaLnBrk="1" hangingPunct="1"/>
            <a:r>
              <a:rPr lang="en-US" altLang="en-US" sz="1200" dirty="0" err="1">
                <a:latin typeface="Times New Roman" panose="02020603050405020304" pitchFamily="18" charset="0"/>
                <a:cs typeface="Times New Roman" panose="02020603050405020304" pitchFamily="18" charset="0"/>
              </a:rPr>
              <a:t>nce</a:t>
            </a:r>
            <a:r>
              <a:rPr lang="en-US" altLang="en-US" sz="1200" dirty="0">
                <a:latin typeface="Times New Roman" panose="02020603050405020304" pitchFamily="18" charset="0"/>
                <a:cs typeface="Times New Roman" panose="02020603050405020304" pitchFamily="18" charset="0"/>
              </a:rPr>
              <a:t>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4</a:t>
            </a:fld>
            <a:endParaRPr lang="en-US"/>
          </a:p>
        </p:txBody>
      </p:sp>
    </p:spTree>
    <p:extLst>
      <p:ext uri="{BB962C8B-B14F-4D97-AF65-F5344CB8AC3E}">
        <p14:creationId xmlns:p14="http://schemas.microsoft.com/office/powerpoint/2010/main" val="1794147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5</a:t>
            </a:fld>
            <a:endParaRPr lang="en-US"/>
          </a:p>
        </p:txBody>
      </p:sp>
    </p:spTree>
    <p:extLst>
      <p:ext uri="{BB962C8B-B14F-4D97-AF65-F5344CB8AC3E}">
        <p14:creationId xmlns:p14="http://schemas.microsoft.com/office/powerpoint/2010/main" val="1296544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6</a:t>
            </a:fld>
            <a:endParaRPr lang="en-US"/>
          </a:p>
        </p:txBody>
      </p:sp>
    </p:spTree>
    <p:extLst>
      <p:ext uri="{BB962C8B-B14F-4D97-AF65-F5344CB8AC3E}">
        <p14:creationId xmlns:p14="http://schemas.microsoft.com/office/powerpoint/2010/main" val="142282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da-DK" altLang="en-US" sz="1200" dirty="0">
                <a:latin typeface="Times New Roman" panose="02020603050405020304" pitchFamily="18" charset="0"/>
                <a:cs typeface="Times New Roman" panose="02020603050405020304" pitchFamily="18" charset="0"/>
              </a:rPr>
              <a:t>Deep learing algoritms evaluating ECGs have the potential for improving clinical practice, but bias and fairness of algorithms needs to be examined closely.</a:t>
            </a:r>
          </a:p>
          <a:p>
            <a:pPr eaLnBrk="1" hangingPunct="1"/>
            <a:endParaRPr lang="da-DK" altLang="en-US" sz="1200" dirty="0">
              <a:latin typeface="Times New Roman" panose="02020603050405020304" pitchFamily="18" charset="0"/>
              <a:cs typeface="Times New Roman" panose="02020603050405020304" pitchFamily="18" charset="0"/>
            </a:endParaRPr>
          </a:p>
          <a:p>
            <a:pPr eaLnBrk="1" hangingPunct="1"/>
            <a:r>
              <a:rPr lang="en-US" altLang="en-US" sz="1200" dirty="0">
                <a:latin typeface="Times New Roman" panose="02020603050405020304" pitchFamily="18" charset="0"/>
                <a:cs typeface="Times New Roman" panose="02020603050405020304" pitchFamily="18" charset="0"/>
              </a:rPr>
              <a:t>Patient BMI has been shown to influence ECG characteristics, and could perhaps affect diagnostic performance</a:t>
            </a:r>
            <a:r>
              <a:rPr lang="da-DK" altLang="en-US" sz="1200" dirty="0">
                <a:latin typeface="Times New Roman" panose="02020603050405020304" pitchFamily="18" charset="0"/>
                <a:cs typeface="Times New Roman" panose="02020603050405020304" pitchFamily="18" charset="0"/>
              </a:rPr>
              <a:t> of deap learning algorithms.</a:t>
            </a:r>
          </a:p>
          <a:p>
            <a:pPr eaLnBrk="1" hangingPunct="1"/>
            <a:endParaRPr lang="da-DK" altLang="en-US" sz="1200" dirty="0">
              <a:latin typeface="Verdana" panose="020B0604030504040204" pitchFamily="34" charset="0"/>
            </a:endParaRPr>
          </a:p>
          <a:p>
            <a:pPr eaLnBrk="1" hangingPunct="1"/>
            <a:r>
              <a:rPr lang="da-DK" altLang="en-US" sz="1400" b="1" dirty="0">
                <a:latin typeface="Verdana" panose="020B0604030504040204" pitchFamily="34" charset="0"/>
              </a:rPr>
              <a:t>Aim</a:t>
            </a:r>
            <a:endParaRPr lang="en-US" altLang="en-US" sz="1400" b="1" dirty="0">
              <a:latin typeface="Verdana" panose="020B0604030504040204" pitchFamily="34" charset="0"/>
            </a:endParaRPr>
          </a:p>
          <a:p>
            <a:pPr eaLnBrk="1" hangingPunct="1"/>
            <a:r>
              <a:rPr lang="en-US" altLang="en-US" sz="1200" dirty="0">
                <a:latin typeface="Times New Roman" panose="02020603050405020304" pitchFamily="18" charset="0"/>
                <a:cs typeface="Times New Roman" panose="02020603050405020304" pitchFamily="18" charset="0"/>
              </a:rPr>
              <a:t>To explore if patient BMI influences the performance of a neural network model predicting MI from ECGs.</a:t>
            </a:r>
          </a:p>
          <a:p>
            <a:endParaRPr lang="en-US" dirty="0"/>
          </a:p>
        </p:txBody>
      </p:sp>
      <p:sp>
        <p:nvSpPr>
          <p:cNvPr id="4" name="Slide Number Placeholder 3"/>
          <p:cNvSpPr>
            <a:spLocks noGrp="1"/>
          </p:cNvSpPr>
          <p:nvPr>
            <p:ph type="sldNum" sz="quarter" idx="10"/>
          </p:nvPr>
        </p:nvSpPr>
        <p:spPr/>
        <p:txBody>
          <a:bodyPr/>
          <a:lstStyle/>
          <a:p>
            <a:fld id="{4C61EAF8-CED0-4871-B3CF-F0FF16023C23}" type="slidenum">
              <a:rPr lang="en-US" smtClean="0"/>
              <a:t>7</a:t>
            </a:fld>
            <a:endParaRPr lang="en-US"/>
          </a:p>
        </p:txBody>
      </p:sp>
    </p:spTree>
    <p:extLst>
      <p:ext uri="{BB962C8B-B14F-4D97-AF65-F5344CB8AC3E}">
        <p14:creationId xmlns:p14="http://schemas.microsoft.com/office/powerpoint/2010/main" val="596361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B7051E4-118F-495B-AC6C-9AF8AFA6FE53}" type="datetimeFigureOut">
              <a:rPr lang="en-US" smtClean="0"/>
              <a:t>5/22/2022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2256464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B7051E4-118F-495B-AC6C-9AF8AFA6FE53}" type="datetimeFigureOut">
              <a:rPr lang="en-US" smtClean="0"/>
              <a:t>5/22/2022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65973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B7051E4-118F-495B-AC6C-9AF8AFA6FE53}" type="datetimeFigureOut">
              <a:rPr lang="en-US" smtClean="0"/>
              <a:t>5/22/2022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2217512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B7051E4-118F-495B-AC6C-9AF8AFA6FE53}" type="datetimeFigureOut">
              <a:rPr lang="en-US" smtClean="0"/>
              <a:t>5/22/2022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156634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B7051E4-118F-495B-AC6C-9AF8AFA6FE53}" type="datetimeFigureOut">
              <a:rPr lang="en-US" smtClean="0"/>
              <a:t>5/22/2022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648751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B7051E4-118F-495B-AC6C-9AF8AFA6FE53}" type="datetimeFigureOut">
              <a:rPr lang="en-US" smtClean="0"/>
              <a:t>5/22/2022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25859547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B7051E4-118F-495B-AC6C-9AF8AFA6FE53}" type="datetimeFigureOut">
              <a:rPr lang="en-US" smtClean="0"/>
              <a:t>5/22/2022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4038730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B7051E4-118F-495B-AC6C-9AF8AFA6FE53}" type="datetimeFigureOut">
              <a:rPr lang="en-US" smtClean="0"/>
              <a:t>5/22/2022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1733094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051E4-118F-495B-AC6C-9AF8AFA6FE53}" type="datetimeFigureOut">
              <a:rPr lang="en-US" smtClean="0"/>
              <a:t>5/22/2022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3622557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B7051E4-118F-495B-AC6C-9AF8AFA6FE53}" type="datetimeFigureOut">
              <a:rPr lang="en-US" smtClean="0"/>
              <a:t>5/22/2022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1302625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B7051E4-118F-495B-AC6C-9AF8AFA6FE53}" type="datetimeFigureOut">
              <a:rPr lang="en-US" smtClean="0"/>
              <a:t>5/22/2022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1DE9B-96E8-4106-8CB4-B95C02A24277}" type="slidenum">
              <a:rPr lang="en-US" smtClean="0"/>
              <a:t>‹#›</a:t>
            </a:fld>
            <a:endParaRPr lang="en-US"/>
          </a:p>
        </p:txBody>
      </p:sp>
    </p:spTree>
    <p:extLst>
      <p:ext uri="{BB962C8B-B14F-4D97-AF65-F5344CB8AC3E}">
        <p14:creationId xmlns:p14="http://schemas.microsoft.com/office/powerpoint/2010/main" val="4031658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7051E4-118F-495B-AC6C-9AF8AFA6FE53}" type="datetimeFigureOut">
              <a:rPr lang="en-US" smtClean="0"/>
              <a:t>5/22/2022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91DE9B-96E8-4106-8CB4-B95C02A24277}" type="slidenum">
              <a:rPr lang="en-US" smtClean="0"/>
              <a:t>‹#›</a:t>
            </a:fld>
            <a:endParaRPr lang="en-US"/>
          </a:p>
        </p:txBody>
      </p:sp>
    </p:spTree>
    <p:extLst>
      <p:ext uri="{BB962C8B-B14F-4D97-AF65-F5344CB8AC3E}">
        <p14:creationId xmlns:p14="http://schemas.microsoft.com/office/powerpoint/2010/main" val="35525058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18" name="Rectangle 11"/>
          <p:cNvSpPr>
            <a:spLocks noChangeAspect="1" noChangeArrowheads="1"/>
          </p:cNvSpPr>
          <p:nvPr/>
        </p:nvSpPr>
        <p:spPr bwMode="auto">
          <a:xfrm>
            <a:off x="-1643" y="0"/>
            <a:ext cx="12193643"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p:cNvSpPr>
          <p:nvPr/>
        </p:nvSpPr>
        <p:spPr bwMode="auto">
          <a:xfrm>
            <a:off x="-1" y="-57600"/>
            <a:ext cx="12197289" cy="3901467"/>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p:cNvSpPr>
          <p:nvPr/>
        </p:nvSpPr>
        <p:spPr bwMode="auto">
          <a:xfrm>
            <a:off x="152" y="1845733"/>
            <a:ext cx="12193643" cy="1998134"/>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6" name="Title 25"/>
          <p:cNvSpPr>
            <a:spLocks noGrp="1"/>
          </p:cNvSpPr>
          <p:nvPr>
            <p:ph type="ctrTitle"/>
          </p:nvPr>
        </p:nvSpPr>
        <p:spPr>
          <a:xfrm>
            <a:off x="891504" y="4157133"/>
            <a:ext cx="10542814" cy="2387600"/>
          </a:xfrm>
        </p:spPr>
        <p:txBody>
          <a:bodyPr anchor="t">
            <a:normAutofit/>
          </a:bodyPr>
          <a:lstStyle/>
          <a:p>
            <a:pPr>
              <a:lnSpc>
                <a:spcPct val="120000"/>
              </a:lnSpc>
            </a:pPr>
            <a:r>
              <a:rPr lang="en-US" sz="1800" dirty="0" err="1">
                <a:latin typeface="Verdana" panose="020B0604030504040204" pitchFamily="34" charset="0"/>
                <a:ea typeface="Verdana" panose="020B0604030504040204" pitchFamily="34" charset="0"/>
              </a:rPr>
              <a:t>Xiaowen</a:t>
            </a:r>
            <a:r>
              <a:rPr lang="en-US" sz="1800" dirty="0">
                <a:latin typeface="Verdana" panose="020B0604030504040204" pitchFamily="34" charset="0"/>
                <a:ea typeface="Verdana" panose="020B0604030504040204" pitchFamily="34" charset="0"/>
              </a:rPr>
              <a:t> Tang</a:t>
            </a:r>
            <a:r>
              <a:rPr lang="en-US" sz="1800" baseline="30000" dirty="0">
                <a:latin typeface="Verdana" panose="020B0604030504040204" pitchFamily="34" charset="0"/>
                <a:ea typeface="Verdana" panose="020B0604030504040204" pitchFamily="34" charset="0"/>
              </a:rPr>
              <a:t>1</a:t>
            </a:r>
            <a:r>
              <a:rPr lang="en-US" sz="1800" dirty="0">
                <a:latin typeface="Verdana" panose="020B0604030504040204" pitchFamily="34" charset="0"/>
                <a:ea typeface="Verdana" panose="020B0604030504040204" pitchFamily="34" charset="0"/>
              </a:rPr>
              <a:t>, Andres Kaufmann</a:t>
            </a:r>
            <a:r>
              <a:rPr lang="en-US" sz="1800" baseline="30000" dirty="0">
                <a:latin typeface="Verdana" panose="020B0604030504040204" pitchFamily="34" charset="0"/>
                <a:ea typeface="Verdana" panose="020B0604030504040204" pitchFamily="34" charset="0"/>
              </a:rPr>
              <a:t>2</a:t>
            </a:r>
            <a:r>
              <a:rPr lang="en-US" sz="1800" dirty="0">
                <a:latin typeface="Verdana" panose="020B0604030504040204" pitchFamily="34" charset="0"/>
                <a:ea typeface="Verdana" panose="020B0604030504040204" pitchFamily="34" charset="0"/>
              </a:rPr>
              <a:t>, Charlotte Skriver</a:t>
            </a:r>
            <a:r>
              <a:rPr lang="en-US" sz="1800" baseline="30000" dirty="0">
                <a:latin typeface="Verdana" panose="020B0604030504040204" pitchFamily="34" charset="0"/>
                <a:ea typeface="Verdana" panose="020B0604030504040204" pitchFamily="34" charset="0"/>
              </a:rPr>
              <a:t>3</a:t>
            </a:r>
            <a:r>
              <a:rPr lang="en-US" sz="1800" dirty="0">
                <a:latin typeface="Verdana" panose="020B0604030504040204" pitchFamily="34" charset="0"/>
                <a:ea typeface="Verdana" panose="020B0604030504040204" pitchFamily="34" charset="0"/>
              </a:rPr>
              <a:t>, </a:t>
            </a:r>
            <a:r>
              <a:rPr lang="en-US" sz="1800" dirty="0" err="1">
                <a:latin typeface="Verdana" panose="020B0604030504040204" pitchFamily="34" charset="0"/>
                <a:ea typeface="Verdana" panose="020B0604030504040204" pitchFamily="34" charset="0"/>
              </a:rPr>
              <a:t>Nicolaj</a:t>
            </a:r>
            <a:r>
              <a:rPr lang="en-US" sz="1800" dirty="0">
                <a:latin typeface="Verdana" panose="020B0604030504040204" pitchFamily="34" charset="0"/>
                <a:ea typeface="Verdana" panose="020B0604030504040204" pitchFamily="34" charset="0"/>
              </a:rPr>
              <a:t> Toft</a:t>
            </a:r>
            <a:r>
              <a:rPr lang="en-US" sz="1800" baseline="30000" dirty="0">
                <a:latin typeface="Verdana" panose="020B0604030504040204" pitchFamily="34" charset="0"/>
                <a:ea typeface="Verdana" panose="020B0604030504040204" pitchFamily="34" charset="0"/>
              </a:rPr>
              <a:t>4</a:t>
            </a:r>
            <a:br>
              <a:rPr lang="en-US" sz="1800" dirty="0">
                <a:latin typeface="Verdana" panose="020B0604030504040204" pitchFamily="34" charset="0"/>
                <a:ea typeface="Verdana" panose="020B0604030504040204" pitchFamily="34" charset="0"/>
              </a:rPr>
            </a:br>
            <a:br>
              <a:rPr lang="en-US" sz="1800" dirty="0">
                <a:latin typeface="Verdana" panose="020B0604030504040204" pitchFamily="34" charset="0"/>
                <a:ea typeface="Verdana" panose="020B0604030504040204" pitchFamily="34" charset="0"/>
              </a:rPr>
            </a:br>
            <a:r>
              <a:rPr lang="en-US" sz="1600" baseline="30000" dirty="0">
                <a:latin typeface="Verdana" panose="020B0604030504040204" pitchFamily="34" charset="0"/>
                <a:ea typeface="Verdana" panose="020B0604030504040204" pitchFamily="34" charset="0"/>
              </a:rPr>
              <a:t>1</a:t>
            </a:r>
            <a:r>
              <a:rPr lang="en-US" sz="1600" dirty="0">
                <a:latin typeface="Verdana" panose="020B0604030504040204" pitchFamily="34" charset="0"/>
                <a:ea typeface="Verdana" panose="020B0604030504040204" pitchFamily="34" charset="0"/>
              </a:rPr>
              <a:t> </a:t>
            </a:r>
            <a:r>
              <a:rPr lang="en-US" sz="1600" dirty="0" err="1">
                <a:latin typeface="Verdana" panose="020B0604030504040204" pitchFamily="34" charset="0"/>
                <a:ea typeface="Verdana" panose="020B0604030504040204" pitchFamily="34" charset="0"/>
              </a:rPr>
              <a:t>Una</a:t>
            </a:r>
            <a:r>
              <a:rPr lang="en-US" sz="1600" dirty="0">
                <a:latin typeface="Verdana" panose="020B0604030504040204" pitchFamily="34" charset="0"/>
                <a:ea typeface="Verdana" panose="020B0604030504040204" pitchFamily="34" charset="0"/>
              </a:rPr>
              <a:t> Health, Germany, </a:t>
            </a:r>
            <a:r>
              <a:rPr lang="en-US" sz="1600" baseline="30000" dirty="0">
                <a:latin typeface="Verdana" panose="020B0604030504040204" pitchFamily="34" charset="0"/>
                <a:ea typeface="Verdana" panose="020B0604030504040204" pitchFamily="34" charset="0"/>
              </a:rPr>
              <a:t>2</a:t>
            </a:r>
            <a:r>
              <a:rPr lang="en-US" sz="1600" dirty="0">
                <a:latin typeface="Verdana" panose="020B0604030504040204" pitchFamily="34" charset="0"/>
                <a:ea typeface="Verdana" panose="020B0604030504040204" pitchFamily="34" charset="0"/>
              </a:rPr>
              <a:t> University of Copenhagen, Denmark,</a:t>
            </a:r>
            <a:br>
              <a:rPr lang="en-US" sz="1600" dirty="0">
                <a:latin typeface="Verdana" panose="020B0604030504040204" pitchFamily="34" charset="0"/>
                <a:ea typeface="Verdana" panose="020B0604030504040204" pitchFamily="34" charset="0"/>
              </a:rPr>
            </a:br>
            <a:r>
              <a:rPr lang="en-US" sz="1600" baseline="30000" dirty="0">
                <a:latin typeface="Verdana" panose="020B0604030504040204" pitchFamily="34" charset="0"/>
                <a:ea typeface="Verdana" panose="020B0604030504040204" pitchFamily="34" charset="0"/>
              </a:rPr>
              <a:t>3</a:t>
            </a:r>
            <a:r>
              <a:rPr lang="en-US" sz="1600" dirty="0">
                <a:latin typeface="Verdana" panose="020B0604030504040204" pitchFamily="34" charset="0"/>
                <a:ea typeface="Verdana" panose="020B0604030504040204" pitchFamily="34" charset="0"/>
              </a:rPr>
              <a:t> Danish Cancer Society Research Center, Denmark,</a:t>
            </a:r>
            <a:r>
              <a:rPr lang="en-US" sz="1600" baseline="30000" dirty="0">
                <a:latin typeface="Verdana" panose="020B0604030504040204" pitchFamily="34" charset="0"/>
                <a:ea typeface="Verdana" panose="020B0604030504040204" pitchFamily="34" charset="0"/>
              </a:rPr>
              <a:t> 4 </a:t>
            </a:r>
            <a:r>
              <a:rPr lang="en-US" sz="1600" dirty="0">
                <a:latin typeface="Verdana" panose="020B0604030504040204" pitchFamily="34" charset="0"/>
                <a:ea typeface="Verdana" panose="020B0604030504040204" pitchFamily="34" charset="0"/>
              </a:rPr>
              <a:t>University of Southern Denmark, Denmark</a:t>
            </a:r>
            <a:br>
              <a:rPr lang="en-US" sz="1600" dirty="0">
                <a:latin typeface="Verdana" panose="020B0604030504040204" pitchFamily="34" charset="0"/>
                <a:ea typeface="Verdana" panose="020B0604030504040204" pitchFamily="34" charset="0"/>
              </a:rPr>
            </a:br>
            <a:endParaRPr lang="en-US" sz="1600" dirty="0">
              <a:latin typeface="Verdana" panose="020B0604030504040204" pitchFamily="34" charset="0"/>
              <a:ea typeface="Verdana" panose="020B0604030504040204" pitchFamily="34" charset="0"/>
            </a:endParaRPr>
          </a:p>
        </p:txBody>
      </p:sp>
      <p:sp>
        <p:nvSpPr>
          <p:cNvPr id="25" name="Title 1"/>
          <p:cNvSpPr txBox="1">
            <a:spLocks/>
          </p:cNvSpPr>
          <p:nvPr/>
        </p:nvSpPr>
        <p:spPr>
          <a:xfrm>
            <a:off x="238664" y="497153"/>
            <a:ext cx="11713028" cy="64112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30000"/>
              </a:lnSpc>
            </a:pPr>
            <a:r>
              <a:rPr lang="en-US" sz="2600" b="1" dirty="0">
                <a:latin typeface="Verdana" panose="020B0604030504040204" pitchFamily="34" charset="0"/>
                <a:ea typeface="Verdana" panose="020B0604030504040204" pitchFamily="34" charset="0"/>
              </a:rPr>
              <a:t>Exploring bias in a neural network-based model</a:t>
            </a:r>
          </a:p>
          <a:p>
            <a:pPr>
              <a:lnSpc>
                <a:spcPct val="130000"/>
              </a:lnSpc>
            </a:pPr>
            <a:r>
              <a:rPr lang="en-US" sz="2600" b="1" dirty="0">
                <a:latin typeface="Verdana" panose="020B0604030504040204" pitchFamily="34" charset="0"/>
                <a:ea typeface="Verdana" panose="020B0604030504040204" pitchFamily="34" charset="0"/>
              </a:rPr>
              <a:t>predicting myocardial infarction (MI)</a:t>
            </a:r>
          </a:p>
          <a:p>
            <a:pPr>
              <a:lnSpc>
                <a:spcPct val="130000"/>
              </a:lnSpc>
            </a:pPr>
            <a:r>
              <a:rPr lang="en-US" sz="2600" b="1" dirty="0">
                <a:latin typeface="Verdana" panose="020B0604030504040204" pitchFamily="34" charset="0"/>
                <a:ea typeface="Verdana" panose="020B0604030504040204" pitchFamily="34" charset="0"/>
              </a:rPr>
              <a:t>from electrocardiograms (ECGs)</a:t>
            </a:r>
          </a:p>
        </p:txBody>
      </p:sp>
    </p:spTree>
    <p:extLst>
      <p:ext uri="{BB962C8B-B14F-4D97-AF65-F5344CB8AC3E}">
        <p14:creationId xmlns:p14="http://schemas.microsoft.com/office/powerpoint/2010/main" val="209066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Introduction</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lvl="0" indent="-342900" algn="l">
              <a:lnSpc>
                <a:spcPct val="150000"/>
              </a:lnSpc>
              <a:spcBef>
                <a:spcPts val="0"/>
              </a:spcBef>
              <a:buFont typeface="Arial" panose="020B0604020202020204" pitchFamily="34" charset="0"/>
              <a:buChar char="•"/>
            </a:pPr>
            <a:r>
              <a:rPr lang="da-DK" altLang="en-US" sz="1800" dirty="0">
                <a:solidFill>
                  <a:prstClr val="black"/>
                </a:solidFill>
                <a:latin typeface="Verdana" panose="020B0604030504040204" pitchFamily="34" charset="0"/>
                <a:ea typeface="Verdana" panose="020B0604030504040204" pitchFamily="34" charset="0"/>
              </a:rPr>
              <a:t>Deep learing algoritms evaluating ECGs could improve clinical practice</a:t>
            </a:r>
          </a:p>
          <a:p>
            <a:pPr lvl="0" algn="l">
              <a:lnSpc>
                <a:spcPct val="150000"/>
              </a:lnSpc>
              <a:spcBef>
                <a:spcPts val="0"/>
              </a:spcBef>
              <a:spcAft>
                <a:spcPts val="1800"/>
              </a:spcAft>
            </a:pPr>
            <a:r>
              <a:rPr lang="da-DK" altLang="en-US" sz="1800" dirty="0">
                <a:solidFill>
                  <a:prstClr val="black"/>
                </a:solidFill>
                <a:latin typeface="Verdana" panose="020B0604030504040204" pitchFamily="34" charset="0"/>
                <a:ea typeface="Verdana" panose="020B0604030504040204" pitchFamily="34" charset="0"/>
              </a:rPr>
              <a:t>	</a:t>
            </a:r>
            <a:r>
              <a:rPr lang="da-DK" altLang="en-US" sz="1800" dirty="0">
                <a:solidFill>
                  <a:prstClr val="black"/>
                </a:solidFill>
                <a:latin typeface="Verdana" panose="020B0604030504040204" pitchFamily="34" charset="0"/>
                <a:ea typeface="Verdana" panose="020B0604030504040204" pitchFamily="34" charset="0"/>
                <a:sym typeface="Wingdings" panose="05000000000000000000" pitchFamily="2" charset="2"/>
              </a:rPr>
              <a:t> </a:t>
            </a:r>
            <a:r>
              <a:rPr lang="da-DK" altLang="en-US" sz="1800" dirty="0">
                <a:solidFill>
                  <a:prstClr val="black"/>
                </a:solidFill>
                <a:latin typeface="Verdana" panose="020B0604030504040204" pitchFamily="34" charset="0"/>
                <a:ea typeface="Verdana" panose="020B0604030504040204" pitchFamily="34" charset="0"/>
              </a:rPr>
              <a:t>bias and fairness of algorithms!</a:t>
            </a:r>
          </a:p>
          <a:p>
            <a:pPr marL="342900" lvl="0" indent="-342900" algn="l">
              <a:lnSpc>
                <a:spcPct val="150000"/>
              </a:lnSpc>
              <a:spcBef>
                <a:spcPts val="0"/>
              </a:spcBef>
              <a:buFont typeface="Arial" panose="020B0604020202020204" pitchFamily="34" charset="0"/>
              <a:buChar char="•"/>
            </a:pPr>
            <a:r>
              <a:rPr lang="en-US" altLang="en-US" sz="1800" dirty="0">
                <a:solidFill>
                  <a:prstClr val="black"/>
                </a:solidFill>
                <a:latin typeface="Verdana" panose="020B0604030504040204" pitchFamily="34" charset="0"/>
                <a:ea typeface="Verdana" panose="020B0604030504040204" pitchFamily="34" charset="0"/>
              </a:rPr>
              <a:t>Patient body mass index (BMI) has been shown to influence ECG characteristics</a:t>
            </a:r>
          </a:p>
          <a:p>
            <a:pPr lvl="0" algn="l">
              <a:lnSpc>
                <a:spcPct val="150000"/>
              </a:lnSpc>
              <a:spcBef>
                <a:spcPts val="0"/>
              </a:spcBef>
            </a:pPr>
            <a:r>
              <a:rPr lang="en-US" altLang="en-US" sz="1800" dirty="0">
                <a:solidFill>
                  <a:prstClr val="black"/>
                </a:solidFill>
                <a:latin typeface="Verdana" panose="020B0604030504040204" pitchFamily="34" charset="0"/>
                <a:ea typeface="Verdana" panose="020B0604030504040204" pitchFamily="34" charset="0"/>
                <a:sym typeface="Wingdings" panose="05000000000000000000" pitchFamily="2" charset="2"/>
              </a:rPr>
              <a:t>	</a:t>
            </a:r>
            <a:r>
              <a:rPr lang="en-US" altLang="en-US" sz="1800" dirty="0">
                <a:solidFill>
                  <a:prstClr val="black"/>
                </a:solidFill>
                <a:latin typeface="Verdana" panose="020B0604030504040204" pitchFamily="34" charset="0"/>
                <a:ea typeface="Verdana" panose="020B0604030504040204" pitchFamily="34" charset="0"/>
              </a:rPr>
              <a:t> affect diagnostic performance</a:t>
            </a:r>
            <a:r>
              <a:rPr lang="da-DK" altLang="en-US" sz="1800" dirty="0">
                <a:solidFill>
                  <a:prstClr val="black"/>
                </a:solidFill>
                <a:latin typeface="Verdana" panose="020B0604030504040204" pitchFamily="34" charset="0"/>
                <a:ea typeface="Verdana" panose="020B0604030504040204" pitchFamily="34" charset="0"/>
              </a:rPr>
              <a:t> of algorithms?</a:t>
            </a:r>
          </a:p>
          <a:p>
            <a:pPr lvl="0" algn="l">
              <a:lnSpc>
                <a:spcPct val="150000"/>
              </a:lnSpc>
              <a:spcBef>
                <a:spcPts val="0"/>
              </a:spcBef>
            </a:pPr>
            <a:endParaRPr lang="da-DK" altLang="en-US" sz="1800" dirty="0">
              <a:solidFill>
                <a:prstClr val="black"/>
              </a:solidFill>
              <a:latin typeface="Verdana" panose="020B0604030504040204" pitchFamily="34" charset="0"/>
              <a:ea typeface="Verdana" panose="020B0604030504040204" pitchFamily="34" charset="0"/>
            </a:endParaRPr>
          </a:p>
          <a:p>
            <a:pPr lvl="0" algn="l">
              <a:lnSpc>
                <a:spcPct val="150000"/>
              </a:lnSpc>
              <a:spcBef>
                <a:spcPts val="0"/>
              </a:spcBef>
            </a:pPr>
            <a:r>
              <a:rPr lang="da-DK" altLang="en-US" sz="1800" b="1" dirty="0">
                <a:solidFill>
                  <a:prstClr val="black"/>
                </a:solidFill>
                <a:latin typeface="Verdana" panose="020B0604030504040204" pitchFamily="34" charset="0"/>
                <a:ea typeface="Verdana" panose="020B0604030504040204" pitchFamily="34" charset="0"/>
              </a:rPr>
              <a:t>Aim</a:t>
            </a:r>
          </a:p>
          <a:p>
            <a:pPr algn="l"/>
            <a:endParaRPr lang="en-US" dirty="0"/>
          </a:p>
        </p:txBody>
      </p:sp>
      <p:grpSp>
        <p:nvGrpSpPr>
          <p:cNvPr id="8" name="Group 7"/>
          <p:cNvGrpSpPr/>
          <p:nvPr/>
        </p:nvGrpSpPr>
        <p:grpSpPr>
          <a:xfrm>
            <a:off x="1847648" y="4731851"/>
            <a:ext cx="8409622" cy="1461257"/>
            <a:chOff x="1489513" y="5629024"/>
            <a:chExt cx="8409622" cy="1461257"/>
          </a:xfrm>
        </p:grpSpPr>
        <p:cxnSp>
          <p:nvCxnSpPr>
            <p:cNvPr id="10" name="Straight Arrow Connector 9"/>
            <p:cNvCxnSpPr/>
            <p:nvPr/>
          </p:nvCxnSpPr>
          <p:spPr>
            <a:xfrm>
              <a:off x="4591538" y="5998692"/>
              <a:ext cx="27432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1489513" y="5629024"/>
              <a:ext cx="8409622" cy="1461257"/>
              <a:chOff x="1489513" y="5629024"/>
              <a:chExt cx="8409622" cy="1461257"/>
            </a:xfrm>
          </p:grpSpPr>
          <p:sp>
            <p:nvSpPr>
              <p:cNvPr id="12" name="Rectangle 11"/>
              <p:cNvSpPr/>
              <p:nvPr/>
            </p:nvSpPr>
            <p:spPr>
              <a:xfrm>
                <a:off x="1489513" y="5629024"/>
                <a:ext cx="2966409" cy="699258"/>
              </a:xfrm>
              <a:prstGeom prst="rect">
                <a:avLst/>
              </a:prstGeom>
              <a:solidFill>
                <a:srgbClr val="BBE0E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Neural network model using 12-lead ECGs</a:t>
                </a:r>
              </a:p>
            </p:txBody>
          </p:sp>
          <p:sp>
            <p:nvSpPr>
              <p:cNvPr id="13" name="Rectangle 12"/>
              <p:cNvSpPr/>
              <p:nvPr/>
            </p:nvSpPr>
            <p:spPr>
              <a:xfrm>
                <a:off x="7518933" y="5677139"/>
                <a:ext cx="2380202" cy="586748"/>
              </a:xfrm>
              <a:prstGeom prst="rect">
                <a:avLst/>
              </a:prstGeom>
              <a:solidFill>
                <a:srgbClr val="BBE0E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MI</a:t>
                </a:r>
              </a:p>
            </p:txBody>
          </p:sp>
          <p:sp>
            <p:nvSpPr>
              <p:cNvPr id="14" name="Rectangle 13"/>
              <p:cNvSpPr/>
              <p:nvPr/>
            </p:nvSpPr>
            <p:spPr>
              <a:xfrm>
                <a:off x="5264402" y="6612967"/>
                <a:ext cx="1177987" cy="477314"/>
              </a:xfrm>
              <a:prstGeom prst="rect">
                <a:avLst/>
              </a:prstGeom>
              <a:solidFill>
                <a:srgbClr val="BBE0E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BMI</a:t>
                </a:r>
              </a:p>
            </p:txBody>
          </p:sp>
          <p:cxnSp>
            <p:nvCxnSpPr>
              <p:cNvPr id="15" name="Straight Arrow Connector 14"/>
              <p:cNvCxnSpPr/>
              <p:nvPr/>
            </p:nvCxnSpPr>
            <p:spPr>
              <a:xfrm flipV="1">
                <a:off x="5824212" y="6126726"/>
                <a:ext cx="0" cy="365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914172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Material and Methods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2"/>
            <a:ext cx="10663209" cy="4568977"/>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50000"/>
              </a:lnSpc>
              <a:spcBef>
                <a:spcPts val="0"/>
              </a:spcBef>
            </a:pPr>
            <a:r>
              <a:rPr lang="da-DK" altLang="en-US" sz="1800" b="1" dirty="0">
                <a:solidFill>
                  <a:prstClr val="black"/>
                </a:solidFill>
                <a:latin typeface="Verdana" panose="020B0604030504040204" pitchFamily="34" charset="0"/>
                <a:ea typeface="Verdana" panose="020B0604030504040204" pitchFamily="34" charset="0"/>
              </a:rPr>
              <a:t>Data</a:t>
            </a:r>
          </a:p>
          <a:p>
            <a:pPr lvl="0" algn="l">
              <a:lnSpc>
                <a:spcPct val="150000"/>
              </a:lnSpc>
              <a:spcBef>
                <a:spcPts val="0"/>
              </a:spcBef>
            </a:pPr>
            <a:r>
              <a:rPr lang="en-US" altLang="en-US" sz="1800" dirty="0">
                <a:solidFill>
                  <a:prstClr val="black"/>
                </a:solidFill>
                <a:latin typeface="Verdana" panose="020B0604030504040204" pitchFamily="34" charset="0"/>
                <a:ea typeface="Verdana" panose="020B0604030504040204" pitchFamily="34" charset="0"/>
              </a:rPr>
              <a:t>PTB-XL ECG dataset: 21,837 clinical 12-lead ECGs from 18,885 subjects of 10 sec. length.</a:t>
            </a:r>
          </a:p>
          <a:p>
            <a:pPr lvl="0" algn="l">
              <a:lnSpc>
                <a:spcPct val="150000"/>
              </a:lnSpc>
              <a:spcBef>
                <a:spcPts val="0"/>
              </a:spcBef>
            </a:pPr>
            <a:r>
              <a:rPr lang="en-US" altLang="en-US" sz="1800" dirty="0">
                <a:solidFill>
                  <a:prstClr val="black"/>
                </a:solidFill>
                <a:latin typeface="Verdana" panose="020B0604030504040204" pitchFamily="34" charset="0"/>
                <a:ea typeface="Verdana" panose="020B0604030504040204" pitchFamily="34" charset="0"/>
              </a:rPr>
              <a:t>In our work, only subjects diagnosed as Normal or with MI (likelihood&gt;=80%) were involved.</a:t>
            </a:r>
          </a:p>
          <a:p>
            <a:pPr lvl="0" algn="l">
              <a:lnSpc>
                <a:spcPct val="150000"/>
              </a:lnSpc>
              <a:spcBef>
                <a:spcPts val="0"/>
              </a:spcBef>
            </a:pPr>
            <a:r>
              <a:rPr lang="da-DK" altLang="en-US" sz="1800" dirty="0">
                <a:solidFill>
                  <a:prstClr val="black"/>
                </a:solidFill>
                <a:latin typeface="Verdana" panose="020B0604030504040204" pitchFamily="34" charset="0"/>
                <a:ea typeface="Verdana" panose="020B0604030504040204" pitchFamily="34" charset="0"/>
              </a:rPr>
              <a:t>(n=10369)</a:t>
            </a:r>
          </a:p>
          <a:p>
            <a:pPr lvl="0" algn="l">
              <a:lnSpc>
                <a:spcPct val="150000"/>
              </a:lnSpc>
              <a:spcBef>
                <a:spcPts val="0"/>
              </a:spcBef>
            </a:pPr>
            <a:endParaRPr lang="da-DK" altLang="en-US" sz="1800" dirty="0">
              <a:solidFill>
                <a:prstClr val="black"/>
              </a:solidFill>
              <a:latin typeface="Verdana" panose="020B0604030504040204" pitchFamily="34" charset="0"/>
              <a:ea typeface="Verdana" panose="020B0604030504040204" pitchFamily="34" charset="0"/>
            </a:endParaRPr>
          </a:p>
          <a:p>
            <a:pPr lvl="0" algn="l">
              <a:lnSpc>
                <a:spcPct val="150000"/>
              </a:lnSpc>
              <a:spcBef>
                <a:spcPts val="0"/>
              </a:spcBef>
            </a:pPr>
            <a:endParaRPr lang="da-DK" altLang="en-US" sz="1800" dirty="0">
              <a:solidFill>
                <a:prstClr val="black"/>
              </a:solidFill>
              <a:latin typeface="Verdana" panose="020B0604030504040204" pitchFamily="34" charset="0"/>
              <a:ea typeface="Verdana" panose="020B0604030504040204" pitchFamily="34" charset="0"/>
            </a:endParaRPr>
          </a:p>
          <a:p>
            <a:pPr lvl="0" algn="l">
              <a:lnSpc>
                <a:spcPct val="150000"/>
              </a:lnSpc>
              <a:spcBef>
                <a:spcPts val="0"/>
              </a:spcBef>
            </a:pPr>
            <a:r>
              <a:rPr lang="da-DK" altLang="en-US" sz="1900" b="1" dirty="0">
                <a:solidFill>
                  <a:prstClr val="black"/>
                </a:solidFill>
                <a:latin typeface="Verdana" panose="020B0604030504040204" pitchFamily="34" charset="0"/>
                <a:ea typeface="Verdana" panose="020B0604030504040204" pitchFamily="34" charset="0"/>
              </a:rPr>
              <a:t>Methods</a:t>
            </a:r>
          </a:p>
          <a:p>
            <a:pPr algn="l">
              <a:lnSpc>
                <a:spcPct val="150000"/>
              </a:lnSpc>
              <a:spcBef>
                <a:spcPts val="0"/>
              </a:spcBef>
              <a:spcAft>
                <a:spcPts val="1200"/>
              </a:spcAft>
            </a:pPr>
            <a:r>
              <a:rPr lang="en-US" sz="1800" dirty="0">
                <a:latin typeface="Verdana" panose="020B0604030504040204" pitchFamily="34" charset="0"/>
                <a:ea typeface="Verdana" panose="020B0604030504040204" pitchFamily="34" charset="0"/>
              </a:rPr>
              <a:t>We trained a neural network model based on 12-lead ECGs with MI annotation and assessed model performance within three WHO defined BMI categories:</a:t>
            </a:r>
          </a:p>
          <a:p>
            <a:pPr marL="285750" indent="-285750" algn="l">
              <a:lnSpc>
                <a:spcPct val="150000"/>
              </a:lnSpc>
              <a:spcBef>
                <a:spcPts val="0"/>
              </a:spcBef>
              <a:buFont typeface="Arial" panose="020B0604020202020204" pitchFamily="34" charset="0"/>
              <a:buChar char="•"/>
            </a:pPr>
            <a:r>
              <a:rPr lang="da-DK" sz="1800" dirty="0">
                <a:latin typeface="Verdana" panose="020B0604030504040204" pitchFamily="34" charset="0"/>
                <a:ea typeface="Verdana" panose="020B0604030504040204" pitchFamily="34" charset="0"/>
              </a:rPr>
              <a:t>&lt;25.0	Underweight/normal</a:t>
            </a:r>
          </a:p>
          <a:p>
            <a:pPr marL="285750" indent="-285750" algn="l">
              <a:lnSpc>
                <a:spcPct val="150000"/>
              </a:lnSpc>
              <a:spcBef>
                <a:spcPts val="0"/>
              </a:spcBef>
              <a:buFont typeface="Arial" panose="020B0604020202020204" pitchFamily="34" charset="0"/>
              <a:buChar char="•"/>
            </a:pPr>
            <a:r>
              <a:rPr lang="da-DK" sz="1800" dirty="0">
                <a:latin typeface="Verdana" panose="020B0604030504040204" pitchFamily="34" charset="0"/>
                <a:ea typeface="Verdana" panose="020B0604030504040204" pitchFamily="34" charset="0"/>
              </a:rPr>
              <a:t>25.0–29.9	Pre-obesity</a:t>
            </a:r>
          </a:p>
          <a:p>
            <a:pPr marL="285750" indent="-285750" algn="l">
              <a:lnSpc>
                <a:spcPct val="150000"/>
              </a:lnSpc>
              <a:spcBef>
                <a:spcPts val="0"/>
              </a:spcBef>
              <a:buFont typeface="Arial" panose="020B0604020202020204" pitchFamily="34" charset="0"/>
              <a:buChar char="•"/>
            </a:pPr>
            <a:r>
              <a:rPr lang="da-DK" sz="1800" dirty="0">
                <a:latin typeface="Verdana" panose="020B0604030504040204" pitchFamily="34" charset="0"/>
                <a:ea typeface="Verdana" panose="020B0604030504040204" pitchFamily="34" charset="0"/>
              </a:rPr>
              <a:t>≥30.0	Obesity</a:t>
            </a:r>
          </a:p>
        </p:txBody>
      </p:sp>
    </p:spTree>
    <p:extLst>
      <p:ext uri="{BB962C8B-B14F-4D97-AF65-F5344CB8AC3E}">
        <p14:creationId xmlns:p14="http://schemas.microsoft.com/office/powerpoint/2010/main" val="32862116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Material and Methods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50000"/>
              </a:lnSpc>
              <a:spcBef>
                <a:spcPts val="0"/>
              </a:spcBef>
            </a:pPr>
            <a:r>
              <a:rPr lang="da-DK" altLang="en-US" sz="1800" b="1" dirty="0">
                <a:solidFill>
                  <a:prstClr val="black"/>
                </a:solidFill>
                <a:latin typeface="Verdana" panose="020B0604030504040204" pitchFamily="34" charset="0"/>
                <a:ea typeface="Verdana" panose="020B0604030504040204" pitchFamily="34" charset="0"/>
              </a:rPr>
              <a:t>Neural network model</a:t>
            </a:r>
          </a:p>
          <a:p>
            <a:pPr marL="285750" indent="-285750" algn="l">
              <a:lnSpc>
                <a:spcPct val="150000"/>
              </a:lnSpc>
              <a:spcBef>
                <a:spcPct val="0"/>
              </a:spcBef>
              <a:buFont typeface="Arial" panose="020B0604020202020204" pitchFamily="34" charset="0"/>
              <a:buChar char="•"/>
            </a:pP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We converted the 12-lead ECGs into images</a:t>
            </a:r>
          </a:p>
          <a:p>
            <a:pPr marL="285750" indent="-285750" algn="l">
              <a:lnSpc>
                <a:spcPct val="150000"/>
              </a:lnSpc>
              <a:spcBef>
                <a:spcPct val="0"/>
              </a:spcBef>
              <a:buFont typeface="Arial" panose="020B0604020202020204" pitchFamily="34" charset="0"/>
              <a:buChar char="•"/>
            </a:pP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We adapted the resnet_18 from </a:t>
            </a:r>
            <a:r>
              <a:rPr lang="en-US" altLang="en-US" sz="1800" dirty="0" err="1">
                <a:solidFill>
                  <a:srgbClr val="000000"/>
                </a:solidFill>
                <a:latin typeface="Verdana" panose="020B0604030504040204" pitchFamily="34" charset="0"/>
                <a:ea typeface="Verdana" panose="020B0604030504040204" pitchFamily="34" charset="0"/>
                <a:cs typeface="Times New Roman" panose="02020603050405020304" pitchFamily="18" charset="0"/>
              </a:rPr>
              <a:t>Pytorch's</a:t>
            </a: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 official implementation</a:t>
            </a:r>
          </a:p>
          <a:p>
            <a:pPr marL="285750" indent="-285750" algn="l">
              <a:lnSpc>
                <a:spcPct val="150000"/>
              </a:lnSpc>
              <a:spcBef>
                <a:spcPct val="0"/>
              </a:spcBef>
              <a:buFont typeface="Arial" panose="020B0604020202020204" pitchFamily="34" charset="0"/>
              <a:buChar char="•"/>
            </a:pPr>
            <a:r>
              <a:rPr lang="en-US"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rPr>
              <a:t>First layer was changed to accept a single channel 2D input. (instead of 3 channel image data.)</a:t>
            </a:r>
          </a:p>
          <a:p>
            <a:pPr algn="l">
              <a:lnSpc>
                <a:spcPct val="150000"/>
              </a:lnSpc>
              <a:spcBef>
                <a:spcPct val="0"/>
              </a:spcBef>
            </a:pPr>
            <a:endParaRPr lang="da-DK" altLang="en-US" sz="1800" dirty="0">
              <a:solidFill>
                <a:srgbClr val="000000"/>
              </a:solidFill>
              <a:latin typeface="Verdana" panose="020B0604030504040204" pitchFamily="34" charset="0"/>
              <a:ea typeface="Verdana" panose="020B0604030504040204" pitchFamily="34" charset="0"/>
              <a:cs typeface="Times New Roman" panose="02020603050405020304" pitchFamily="18" charset="0"/>
            </a:endParaRPr>
          </a:p>
          <a:p>
            <a:pPr lvl="0" algn="l">
              <a:lnSpc>
                <a:spcPct val="150000"/>
              </a:lnSpc>
              <a:spcBef>
                <a:spcPts val="0"/>
              </a:spcBef>
            </a:pPr>
            <a:endParaRPr lang="da-DK" altLang="en-US" sz="1800" b="1" dirty="0">
              <a:solidFill>
                <a:prstClr val="black"/>
              </a:solidFill>
              <a:latin typeface="Verdana" panose="020B0604030504040204" pitchFamily="34" charset="0"/>
              <a:ea typeface="Verdana" panose="020B0604030504040204" pitchFamily="34" charset="0"/>
            </a:endParaRPr>
          </a:p>
          <a:p>
            <a:pPr algn="l">
              <a:lnSpc>
                <a:spcPct val="150000"/>
              </a:lnSpc>
            </a:pPr>
            <a:endParaRPr lang="en-US" dirty="0">
              <a:latin typeface="Verdana" panose="020B0604030504040204" pitchFamily="34" charset="0"/>
              <a:ea typeface="Verdana" panose="020B0604030504040204" pitchFamily="34" charset="0"/>
            </a:endParaRPr>
          </a:p>
        </p:txBody>
      </p:sp>
      <p:pic>
        <p:nvPicPr>
          <p:cNvPr id="8"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2342202" y="4474249"/>
            <a:ext cx="3183048" cy="1793267"/>
          </a:xfrm>
          <a:prstGeom prst="rect">
            <a:avLst/>
          </a:prstGeom>
        </p:spPr>
      </p:pic>
      <p:pic>
        <p:nvPicPr>
          <p:cNvPr id="10"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rot="10800000" flipH="1" flipV="1">
            <a:off x="6814193" y="4474250"/>
            <a:ext cx="3183047" cy="1793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5633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Material and Methods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50000"/>
              </a:lnSpc>
              <a:spcBef>
                <a:spcPts val="0"/>
              </a:spcBef>
            </a:pPr>
            <a:r>
              <a:rPr lang="da-DK" altLang="en-US" sz="1800" b="1" dirty="0">
                <a:solidFill>
                  <a:prstClr val="black"/>
                </a:solidFill>
                <a:latin typeface="Verdana" panose="020B0604030504040204" pitchFamily="34" charset="0"/>
                <a:ea typeface="Verdana" panose="020B0604030504040204" pitchFamily="34" charset="0"/>
              </a:rPr>
              <a:t>Experiments: </a:t>
            </a:r>
            <a:r>
              <a:rPr lang="da-DK" sz="1800" dirty="0">
                <a:solidFill>
                  <a:prstClr val="black"/>
                </a:solidFill>
                <a:latin typeface="Verdana" panose="020B0604030504040204" pitchFamily="34" charset="0"/>
                <a:ea typeface="Verdana" panose="020B0604030504040204" pitchFamily="34" charset="0"/>
              </a:rPr>
              <a:t>We ran two experiments.</a:t>
            </a:r>
          </a:p>
          <a:p>
            <a:pPr lvl="0" algn="l">
              <a:lnSpc>
                <a:spcPct val="150000"/>
              </a:lnSpc>
              <a:spcBef>
                <a:spcPts val="1800"/>
              </a:spcBef>
            </a:pPr>
            <a:r>
              <a:rPr lang="en-US" sz="1800" u="sng" dirty="0">
                <a:latin typeface="Verdana" panose="020B0604030504040204" pitchFamily="34" charset="0"/>
                <a:ea typeface="Verdana" panose="020B0604030504040204" pitchFamily="34" charset="0"/>
              </a:rPr>
              <a:t>Experiment 1 (n=10):</a:t>
            </a:r>
          </a:p>
          <a:p>
            <a:pPr algn="l"/>
            <a:r>
              <a:rPr lang="en-US" sz="1800" dirty="0">
                <a:latin typeface="Verdana" panose="020B0604030504040204" pitchFamily="34" charset="0"/>
                <a:ea typeface="Verdana" panose="020B0604030504040204" pitchFamily="34" charset="0"/>
              </a:rPr>
              <a:t>Training dataset: All subjects except the test dataset (n=9985).</a:t>
            </a:r>
          </a:p>
          <a:p>
            <a:pPr algn="l"/>
            <a:r>
              <a:rPr lang="en-US" sz="1800" dirty="0">
                <a:latin typeface="Verdana" panose="020B0604030504040204" pitchFamily="34" charset="0"/>
                <a:ea typeface="Verdana" panose="020B0604030504040204" pitchFamily="34" charset="0"/>
              </a:rPr>
              <a:t>Test dataset: </a:t>
            </a:r>
            <a:r>
              <a:rPr lang="en-US" altLang="zh-CN" sz="1800" dirty="0">
                <a:latin typeface="Verdana" panose="020B0604030504040204" pitchFamily="34" charset="0"/>
                <a:ea typeface="Verdana" panose="020B0604030504040204" pitchFamily="34" charset="0"/>
              </a:rPr>
              <a:t>Subjects</a:t>
            </a:r>
            <a:r>
              <a:rPr lang="en-US" sz="1800" dirty="0">
                <a:latin typeface="Verdana" panose="020B0604030504040204" pitchFamily="34" charset="0"/>
                <a:ea typeface="Verdana" panose="020B0604030504040204" pitchFamily="34" charset="0"/>
              </a:rPr>
              <a:t> with BMI values, 128 from each group.</a:t>
            </a:r>
          </a:p>
          <a:p>
            <a:pPr algn="l"/>
            <a:endParaRPr lang="en-US" sz="1800" dirty="0">
              <a:latin typeface="Verdana" panose="020B0604030504040204" pitchFamily="34" charset="0"/>
              <a:ea typeface="Verdana" panose="020B0604030504040204" pitchFamily="34" charset="0"/>
            </a:endParaRPr>
          </a:p>
          <a:p>
            <a:pPr algn="l">
              <a:spcBef>
                <a:spcPts val="1800"/>
              </a:spcBef>
            </a:pPr>
            <a:r>
              <a:rPr lang="en-US" sz="1800" u="sng" dirty="0">
                <a:latin typeface="Verdana" panose="020B0604030504040204" pitchFamily="34" charset="0"/>
                <a:ea typeface="Verdana" panose="020B0604030504040204" pitchFamily="34" charset="0"/>
              </a:rPr>
              <a:t>Experiment 2 </a:t>
            </a:r>
            <a:r>
              <a:rPr lang="en-US" altLang="zh-CN" sz="1800" u="sng" dirty="0">
                <a:latin typeface="Verdana" panose="020B0604030504040204" pitchFamily="34" charset="0"/>
                <a:ea typeface="Verdana" panose="020B0604030504040204" pitchFamily="34" charset="0"/>
              </a:rPr>
              <a:t>(n=20):</a:t>
            </a:r>
            <a:endParaRPr lang="en-US" sz="1800" u="sng" dirty="0">
              <a:latin typeface="Verdana" panose="020B0604030504040204" pitchFamily="34" charset="0"/>
              <a:ea typeface="Verdana" panose="020B0604030504040204" pitchFamily="34" charset="0"/>
            </a:endParaRPr>
          </a:p>
          <a:p>
            <a:pPr algn="l"/>
            <a:r>
              <a:rPr lang="en-US" sz="1800" dirty="0">
                <a:latin typeface="Verdana" panose="020B0604030504040204" pitchFamily="34" charset="0"/>
                <a:ea typeface="Verdana" panose="020B0604030504040204" pitchFamily="34" charset="0"/>
              </a:rPr>
              <a:t>Training dataset: Subjects with BMI values, 320 from each group.</a:t>
            </a:r>
          </a:p>
          <a:p>
            <a:pPr algn="l"/>
            <a:r>
              <a:rPr lang="en-US" sz="1800" dirty="0">
                <a:latin typeface="Verdana" panose="020B0604030504040204" pitchFamily="34" charset="0"/>
                <a:ea typeface="Verdana" panose="020B0604030504040204" pitchFamily="34" charset="0"/>
              </a:rPr>
              <a:t>Test dataset: Subjects with BMI values, 64 from each group.</a:t>
            </a:r>
          </a:p>
          <a:p>
            <a:pPr algn="l"/>
            <a:endParaRPr lang="en-US" sz="1800" dirty="0">
              <a:latin typeface="Verdana" panose="020B0604030504040204" pitchFamily="34" charset="0"/>
              <a:ea typeface="Verdana" panose="020B0604030504040204"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7955" y="4236092"/>
            <a:ext cx="2934946" cy="1837835"/>
          </a:xfrm>
          <a:prstGeom prst="rect">
            <a:avLst/>
          </a:prstGeom>
        </p:spPr>
      </p:pic>
    </p:spTree>
    <p:extLst>
      <p:ext uri="{BB962C8B-B14F-4D97-AF65-F5344CB8AC3E}">
        <p14:creationId xmlns:p14="http://schemas.microsoft.com/office/powerpoint/2010/main" val="2914378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Results</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20854" y="218578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800" b="1" dirty="0">
                <a:latin typeface="Verdana" panose="020B0604030504040204" pitchFamily="34" charset="0"/>
                <a:ea typeface="Verdana" panose="020B0604030504040204" pitchFamily="34" charset="0"/>
              </a:rPr>
              <a:t>Model performance		 	Experiment 1			Experiment 2</a:t>
            </a:r>
          </a:p>
        </p:txBody>
      </p:sp>
      <p:pic>
        <p:nvPicPr>
          <p:cNvPr id="10" name="Picture 12" descr="roc_curv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95945" y="2797165"/>
            <a:ext cx="3574057" cy="2521515"/>
          </a:xfrm>
          <a:prstGeom prst="rect">
            <a:avLst/>
          </a:prstGeom>
          <a:noFill/>
        </p:spPr>
      </p:pic>
      <p:pic>
        <p:nvPicPr>
          <p:cNvPr id="1026" name="Picture 2"/>
          <p:cNvPicPr>
            <a:picLocks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976670" y="2797165"/>
            <a:ext cx="2633472" cy="26334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660282" y="2796757"/>
            <a:ext cx="2633880" cy="2633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0950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1"/>
          <p:cNvSpPr>
            <a:spLocks noChangeAspect="1" noChangeArrowheads="1"/>
          </p:cNvSpPr>
          <p:nvPr/>
        </p:nvSpPr>
        <p:spPr bwMode="auto">
          <a:xfrm>
            <a:off x="0" y="0"/>
            <a:ext cx="12192001" cy="6858000"/>
          </a:xfrm>
          <a:prstGeom prst="rect">
            <a:avLst/>
          </a:prstGeom>
          <a:solidFill>
            <a:schemeClr val="accent2">
              <a:lumMod val="60000"/>
              <a:lumOff val="40000"/>
            </a:schemeClr>
          </a:solidFill>
          <a:ln>
            <a:noFill/>
          </a:ln>
        </p:spPr>
        <p:txBody>
          <a:bodyPr wrap="none" anchor="ctr"/>
          <a:lstStyle>
            <a:lvl1pPr>
              <a:defRPr sz="8200">
                <a:solidFill>
                  <a:schemeClr val="tx1"/>
                </a:solidFill>
                <a:latin typeface="Arial" panose="020B0604020202020204" pitchFamily="34" charset="0"/>
                <a:ea typeface="MS PGothic" panose="020B0600070205080204" pitchFamily="34" charset="-128"/>
              </a:defRPr>
            </a:lvl1pPr>
            <a:lvl2pPr marL="742950" indent="-285750">
              <a:defRPr sz="8200">
                <a:solidFill>
                  <a:schemeClr val="tx1"/>
                </a:solidFill>
                <a:latin typeface="Arial" panose="020B0604020202020204" pitchFamily="34" charset="0"/>
                <a:ea typeface="MS PGothic" panose="020B0600070205080204" pitchFamily="34" charset="-128"/>
              </a:defRPr>
            </a:lvl2pPr>
            <a:lvl3pPr marL="1143000" indent="-228600">
              <a:defRPr sz="8200">
                <a:solidFill>
                  <a:schemeClr val="tx1"/>
                </a:solidFill>
                <a:latin typeface="Arial" panose="020B0604020202020204" pitchFamily="34" charset="0"/>
                <a:ea typeface="MS PGothic" panose="020B0600070205080204" pitchFamily="34" charset="-128"/>
              </a:defRPr>
            </a:lvl3pPr>
            <a:lvl4pPr marL="1600200" indent="-228600">
              <a:defRPr sz="8200">
                <a:solidFill>
                  <a:schemeClr val="tx1"/>
                </a:solidFill>
                <a:latin typeface="Arial" panose="020B0604020202020204" pitchFamily="34" charset="0"/>
                <a:ea typeface="MS PGothic" panose="020B0600070205080204" pitchFamily="34" charset="-128"/>
              </a:defRPr>
            </a:lvl4pPr>
            <a:lvl5pPr marL="2057400" indent="-228600">
              <a:defRPr sz="82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8200">
                <a:solidFill>
                  <a:schemeClr val="tx1"/>
                </a:solidFill>
                <a:latin typeface="Arial" panose="020B0604020202020204" pitchFamily="34" charset="0"/>
                <a:ea typeface="MS PGothic" panose="020B0600070205080204" pitchFamily="34" charset="-128"/>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alt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19" name="Freeform 7"/>
          <p:cNvSpPr>
            <a:spLocks noChangeAspect="1"/>
          </p:cNvSpPr>
          <p:nvPr/>
        </p:nvSpPr>
        <p:spPr bwMode="auto">
          <a:xfrm>
            <a:off x="-2642" y="-37422"/>
            <a:ext cx="12194643" cy="1967233"/>
          </a:xfrm>
          <a:custGeom>
            <a:avLst/>
            <a:gdLst>
              <a:gd name="T0" fmla="*/ 0 w 26997"/>
              <a:gd name="T1" fmla="*/ 2147483646 h 5263"/>
              <a:gd name="T2" fmla="*/ 0 w 26997"/>
              <a:gd name="T3" fmla="*/ 2147483646 h 5263"/>
              <a:gd name="T4" fmla="*/ 2147483646 w 26997"/>
              <a:gd name="T5" fmla="*/ 2147483646 h 5263"/>
              <a:gd name="T6" fmla="*/ 2147483646 w 26997"/>
              <a:gd name="T7" fmla="*/ 2147483646 h 5263"/>
              <a:gd name="T8" fmla="*/ 2147483646 w 26997"/>
              <a:gd name="T9" fmla="*/ 2147483646 h 5263"/>
              <a:gd name="T10" fmla="*/ 2147483646 w 26997"/>
              <a:gd name="T11" fmla="*/ 2147483646 h 5263"/>
              <a:gd name="T12" fmla="*/ 2147483646 w 26997"/>
              <a:gd name="T13" fmla="*/ 2147483646 h 5263"/>
              <a:gd name="T14" fmla="*/ 2147483646 w 26997"/>
              <a:gd name="T15" fmla="*/ 2147483646 h 5263"/>
              <a:gd name="T16" fmla="*/ 2147483646 w 26997"/>
              <a:gd name="T17" fmla="*/ 2147483646 h 5263"/>
              <a:gd name="T18" fmla="*/ 2147483646 w 26997"/>
              <a:gd name="T19" fmla="*/ 2147483646 h 5263"/>
              <a:gd name="T20" fmla="*/ 2147483646 w 26997"/>
              <a:gd name="T21" fmla="*/ 2147483646 h 5263"/>
              <a:gd name="T22" fmla="*/ 2147483646 w 26997"/>
              <a:gd name="T23" fmla="*/ 2147483646 h 5263"/>
              <a:gd name="T24" fmla="*/ 2147483646 w 26997"/>
              <a:gd name="T25" fmla="*/ 2147483646 h 5263"/>
              <a:gd name="T26" fmla="*/ 2147483646 w 26997"/>
              <a:gd name="T27" fmla="*/ 2147483646 h 5263"/>
              <a:gd name="T28" fmla="*/ 2147483646 w 26997"/>
              <a:gd name="T29" fmla="*/ 2147483646 h 5263"/>
              <a:gd name="T30" fmla="*/ 2147483646 w 26997"/>
              <a:gd name="T31" fmla="*/ 2147483646 h 5263"/>
              <a:gd name="T32" fmla="*/ 2147483646 w 26997"/>
              <a:gd name="T33" fmla="*/ 2147483646 h 5263"/>
              <a:gd name="T34" fmla="*/ 2147483646 w 26997"/>
              <a:gd name="T35" fmla="*/ 2147483646 h 5263"/>
              <a:gd name="T36" fmla="*/ 2147483646 w 26997"/>
              <a:gd name="T37" fmla="*/ 2147483646 h 5263"/>
              <a:gd name="T38" fmla="*/ 2147483646 w 26997"/>
              <a:gd name="T39" fmla="*/ 2147483646 h 5263"/>
              <a:gd name="T40" fmla="*/ 2147483646 w 26997"/>
              <a:gd name="T41" fmla="*/ 2147483646 h 5263"/>
              <a:gd name="T42" fmla="*/ 2147483646 w 26997"/>
              <a:gd name="T43" fmla="*/ 2147483646 h 5263"/>
              <a:gd name="T44" fmla="*/ 2147483646 w 26997"/>
              <a:gd name="T45" fmla="*/ 2147483646 h 5263"/>
              <a:gd name="T46" fmla="*/ 2147483646 w 26997"/>
              <a:gd name="T47" fmla="*/ 2147483646 h 5263"/>
              <a:gd name="T48" fmla="*/ 2147483646 w 26997"/>
              <a:gd name="T49" fmla="*/ 2147483646 h 5263"/>
              <a:gd name="T50" fmla="*/ 2147483646 w 26997"/>
              <a:gd name="T51" fmla="*/ 2147483646 h 5263"/>
              <a:gd name="T52" fmla="*/ 2147483646 w 26997"/>
              <a:gd name="T53" fmla="*/ 2147483646 h 5263"/>
              <a:gd name="T54" fmla="*/ 2147483646 w 26997"/>
              <a:gd name="T55" fmla="*/ 2147483646 h 5263"/>
              <a:gd name="T56" fmla="*/ 2147483646 w 26997"/>
              <a:gd name="T57" fmla="*/ 2147483646 h 5263"/>
              <a:gd name="T58" fmla="*/ 2147483646 w 26997"/>
              <a:gd name="T59" fmla="*/ 2147483646 h 5263"/>
              <a:gd name="T60" fmla="*/ 2147483646 w 26997"/>
              <a:gd name="T61" fmla="*/ 0 h 5263"/>
              <a:gd name="T62" fmla="*/ 0 w 26997"/>
              <a:gd name="T63" fmla="*/ 2147483646 h 52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6997" h="5263">
                <a:moveTo>
                  <a:pt x="0" y="50"/>
                </a:moveTo>
                <a:lnTo>
                  <a:pt x="0" y="4066"/>
                </a:lnTo>
                <a:lnTo>
                  <a:pt x="1374" y="4066"/>
                </a:lnTo>
                <a:lnTo>
                  <a:pt x="1877" y="2729"/>
                </a:lnTo>
                <a:lnTo>
                  <a:pt x="2761" y="5053"/>
                </a:lnTo>
                <a:lnTo>
                  <a:pt x="3577" y="3373"/>
                </a:lnTo>
                <a:lnTo>
                  <a:pt x="3904" y="4066"/>
                </a:lnTo>
                <a:lnTo>
                  <a:pt x="5223" y="4066"/>
                </a:lnTo>
                <a:lnTo>
                  <a:pt x="5592" y="4759"/>
                </a:lnTo>
                <a:lnTo>
                  <a:pt x="6080" y="4045"/>
                </a:lnTo>
                <a:lnTo>
                  <a:pt x="7100" y="4045"/>
                </a:lnTo>
                <a:lnTo>
                  <a:pt x="7889" y="2918"/>
                </a:lnTo>
                <a:lnTo>
                  <a:pt x="9060" y="4486"/>
                </a:lnTo>
                <a:lnTo>
                  <a:pt x="9754" y="3667"/>
                </a:lnTo>
                <a:lnTo>
                  <a:pt x="10203" y="4038"/>
                </a:lnTo>
                <a:lnTo>
                  <a:pt x="12012" y="4045"/>
                </a:lnTo>
                <a:lnTo>
                  <a:pt x="12488" y="3429"/>
                </a:lnTo>
                <a:lnTo>
                  <a:pt x="13835" y="5004"/>
                </a:lnTo>
                <a:lnTo>
                  <a:pt x="14379" y="4472"/>
                </a:lnTo>
                <a:lnTo>
                  <a:pt x="15304" y="5263"/>
                </a:lnTo>
                <a:lnTo>
                  <a:pt x="16120" y="4045"/>
                </a:lnTo>
                <a:lnTo>
                  <a:pt x="20025" y="4045"/>
                </a:lnTo>
                <a:lnTo>
                  <a:pt x="20596" y="3583"/>
                </a:lnTo>
                <a:lnTo>
                  <a:pt x="21222" y="4053"/>
                </a:lnTo>
                <a:lnTo>
                  <a:pt x="22310" y="4053"/>
                </a:lnTo>
                <a:lnTo>
                  <a:pt x="22854" y="2568"/>
                </a:lnTo>
                <a:lnTo>
                  <a:pt x="23724" y="5200"/>
                </a:lnTo>
                <a:lnTo>
                  <a:pt x="24622" y="3317"/>
                </a:lnTo>
                <a:lnTo>
                  <a:pt x="24976" y="4045"/>
                </a:lnTo>
                <a:lnTo>
                  <a:pt x="26989" y="4045"/>
                </a:lnTo>
                <a:lnTo>
                  <a:pt x="26997" y="0"/>
                </a:lnTo>
                <a:lnTo>
                  <a:pt x="0" y="50"/>
                </a:lnTo>
                <a:close/>
              </a:path>
            </a:pathLst>
          </a:custGeom>
          <a:solidFill>
            <a:srgbClr val="BBE0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en-US" sz="8200" b="0" i="0" u="none" strike="noStrike" kern="0" cap="none" spc="0" normalizeH="0" baseline="0" noProof="0">
              <a:ln>
                <a:noFill/>
              </a:ln>
              <a:solidFill>
                <a:srgbClr val="000000"/>
              </a:solidFill>
              <a:effectLst/>
              <a:uLnTx/>
              <a:uFillTx/>
              <a:latin typeface="Arial" panose="020B0604020202020204" pitchFamily="34" charset="0"/>
              <a:ea typeface="MS PGothic" panose="020B0600070205080204" pitchFamily="34" charset="-128"/>
            </a:endParaRPr>
          </a:p>
        </p:txBody>
      </p:sp>
      <p:sp>
        <p:nvSpPr>
          <p:cNvPr id="20" name="Freeform 9"/>
          <p:cNvSpPr>
            <a:spLocks noChangeAspect="1"/>
          </p:cNvSpPr>
          <p:nvPr/>
        </p:nvSpPr>
        <p:spPr bwMode="auto">
          <a:xfrm>
            <a:off x="153" y="939192"/>
            <a:ext cx="12191848" cy="956752"/>
          </a:xfrm>
          <a:custGeom>
            <a:avLst/>
            <a:gdLst>
              <a:gd name="T0" fmla="*/ 2147483646 w 19051"/>
              <a:gd name="T1" fmla="*/ 2147483646 h 4056"/>
              <a:gd name="T2" fmla="*/ 2147483646 w 19051"/>
              <a:gd name="T3" fmla="*/ 2147483646 h 4056"/>
              <a:gd name="T4" fmla="*/ 2147483646 w 19051"/>
              <a:gd name="T5" fmla="*/ 2147483646 h 4056"/>
              <a:gd name="T6" fmla="*/ 2147483646 w 19051"/>
              <a:gd name="T7" fmla="*/ 0 h 4056"/>
              <a:gd name="T8" fmla="*/ 2147483646 w 19051"/>
              <a:gd name="T9" fmla="*/ 2147483646 h 4056"/>
              <a:gd name="T10" fmla="*/ 2147483646 w 19051"/>
              <a:gd name="T11" fmla="*/ 2147483646 h 4056"/>
              <a:gd name="T12" fmla="*/ 2147483646 w 19051"/>
              <a:gd name="T13" fmla="*/ 2147483646 h 4056"/>
              <a:gd name="T14" fmla="*/ 2147483646 w 19051"/>
              <a:gd name="T15" fmla="*/ 2147483646 h 4056"/>
              <a:gd name="T16" fmla="*/ 2147483646 w 19051"/>
              <a:gd name="T17" fmla="*/ 2147483646 h 4056"/>
              <a:gd name="T18" fmla="*/ 2147483646 w 19051"/>
              <a:gd name="T19" fmla="*/ 2147483646 h 4056"/>
              <a:gd name="T20" fmla="*/ 2147483646 w 19051"/>
              <a:gd name="T21" fmla="*/ 2147483646 h 4056"/>
              <a:gd name="T22" fmla="*/ 2147483646 w 19051"/>
              <a:gd name="T23" fmla="*/ 2147483646 h 4056"/>
              <a:gd name="T24" fmla="*/ 2147483646 w 19051"/>
              <a:gd name="T25" fmla="*/ 2147483646 h 4056"/>
              <a:gd name="T26" fmla="*/ 2147483646 w 19051"/>
              <a:gd name="T27" fmla="*/ 2147483646 h 4056"/>
              <a:gd name="T28" fmla="*/ 2147483646 w 19051"/>
              <a:gd name="T29" fmla="*/ 2147483646 h 4056"/>
              <a:gd name="T30" fmla="*/ 2147483646 w 19051"/>
              <a:gd name="T31" fmla="*/ 2147483646 h 4056"/>
              <a:gd name="T32" fmla="*/ 2147483646 w 19051"/>
              <a:gd name="T33" fmla="*/ 2147483646 h 4056"/>
              <a:gd name="T34" fmla="*/ 2147483646 w 19051"/>
              <a:gd name="T35" fmla="*/ 2147483646 h 4056"/>
              <a:gd name="T36" fmla="*/ 2147483646 w 19051"/>
              <a:gd name="T37" fmla="*/ 2147483646 h 4056"/>
              <a:gd name="T38" fmla="*/ 2147483646 w 19051"/>
              <a:gd name="T39" fmla="*/ 2147483646 h 4056"/>
              <a:gd name="T40" fmla="*/ 2147483646 w 19051"/>
              <a:gd name="T41" fmla="*/ 2147483646 h 4056"/>
              <a:gd name="T42" fmla="*/ 2147483646 w 19051"/>
              <a:gd name="T43" fmla="*/ 2147483646 h 4056"/>
              <a:gd name="T44" fmla="*/ 2147483646 w 19051"/>
              <a:gd name="T45" fmla="*/ 2147483646 h 4056"/>
              <a:gd name="T46" fmla="*/ 2147483646 w 19051"/>
              <a:gd name="T47" fmla="*/ 2147483646 h 4056"/>
              <a:gd name="T48" fmla="*/ 2147483646 w 19051"/>
              <a:gd name="T49" fmla="*/ 2147483646 h 4056"/>
              <a:gd name="T50" fmla="*/ 2147483646 w 19051"/>
              <a:gd name="T51" fmla="*/ 2147483646 h 4056"/>
              <a:gd name="T52" fmla="*/ 2147483646 w 19051"/>
              <a:gd name="T53" fmla="*/ 2147483646 h 4056"/>
              <a:gd name="T54" fmla="*/ 2147483646 w 19051"/>
              <a:gd name="T55" fmla="*/ 2147483646 h 4056"/>
              <a:gd name="T56" fmla="*/ 2147483646 w 19051"/>
              <a:gd name="T57" fmla="*/ 2147483646 h 4056"/>
              <a:gd name="T58" fmla="*/ 2147483646 w 19051"/>
              <a:gd name="T59" fmla="*/ 2147483646 h 4056"/>
              <a:gd name="T60" fmla="*/ 2147483646 w 19051"/>
              <a:gd name="T61" fmla="*/ 2147483646 h 4056"/>
              <a:gd name="T62" fmla="*/ 2147483646 w 19051"/>
              <a:gd name="T63" fmla="*/ 2147483646 h 4056"/>
              <a:gd name="T64" fmla="*/ 2147483646 w 19051"/>
              <a:gd name="T65" fmla="*/ 2147483646 h 4056"/>
              <a:gd name="T66" fmla="*/ 2147483646 w 19051"/>
              <a:gd name="T67" fmla="*/ 2147483646 h 4056"/>
              <a:gd name="T68" fmla="*/ 2147483646 w 19051"/>
              <a:gd name="T69" fmla="*/ 2147483646 h 4056"/>
              <a:gd name="T70" fmla="*/ 2147483646 w 19051"/>
              <a:gd name="T71" fmla="*/ 2147483646 h 4056"/>
              <a:gd name="T72" fmla="*/ 2147483646 w 19051"/>
              <a:gd name="T73" fmla="*/ 2147483646 h 4056"/>
              <a:gd name="T74" fmla="*/ 2147483646 w 19051"/>
              <a:gd name="T75" fmla="*/ 2147483646 h 4056"/>
              <a:gd name="T76" fmla="*/ 2147483646 w 19051"/>
              <a:gd name="T77" fmla="*/ 2147483646 h 4056"/>
              <a:gd name="T78" fmla="*/ 2147483646 w 19051"/>
              <a:gd name="T79" fmla="*/ 2147483646 h 4056"/>
              <a:gd name="T80" fmla="*/ 2147483646 w 19051"/>
              <a:gd name="T81" fmla="*/ 2147483646 h 4056"/>
              <a:gd name="T82" fmla="*/ 2147483646 w 19051"/>
              <a:gd name="T83" fmla="*/ 2147483646 h 4056"/>
              <a:gd name="T84" fmla="*/ 2147483646 w 19051"/>
              <a:gd name="T85" fmla="*/ 2147483646 h 4056"/>
              <a:gd name="T86" fmla="*/ 2147483646 w 19051"/>
              <a:gd name="T87" fmla="*/ 2147483646 h 4056"/>
              <a:gd name="T88" fmla="*/ 2147483646 w 19051"/>
              <a:gd name="T89" fmla="*/ 2147483646 h 4056"/>
              <a:gd name="T90" fmla="*/ 2147483646 w 19051"/>
              <a:gd name="T91" fmla="*/ 2147483646 h 4056"/>
              <a:gd name="T92" fmla="*/ 2147483646 w 19051"/>
              <a:gd name="T93" fmla="*/ 2147483646 h 4056"/>
              <a:gd name="T94" fmla="*/ 2147483646 w 19051"/>
              <a:gd name="T95" fmla="*/ 2147483646 h 4056"/>
              <a:gd name="T96" fmla="*/ 2147483646 w 19051"/>
              <a:gd name="T97" fmla="*/ 2147483646 h 4056"/>
              <a:gd name="T98" fmla="*/ 2147483646 w 19051"/>
              <a:gd name="T99" fmla="*/ 2147483646 h 4056"/>
              <a:gd name="T100" fmla="*/ 2147483646 w 19051"/>
              <a:gd name="T101" fmla="*/ 2147483646 h 4056"/>
              <a:gd name="T102" fmla="*/ 2147483646 w 19051"/>
              <a:gd name="T103" fmla="*/ 2147483646 h 4056"/>
              <a:gd name="T104" fmla="*/ 2147483646 w 19051"/>
              <a:gd name="T105" fmla="*/ 2147483646 h 40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051" h="4056">
                <a:moveTo>
                  <a:pt x="17726" y="2093"/>
                </a:moveTo>
                <a:lnTo>
                  <a:pt x="17495" y="1150"/>
                </a:lnTo>
                <a:lnTo>
                  <a:pt x="17476" y="1111"/>
                </a:lnTo>
                <a:lnTo>
                  <a:pt x="17457" y="1091"/>
                </a:lnTo>
                <a:lnTo>
                  <a:pt x="17419" y="1071"/>
                </a:lnTo>
                <a:lnTo>
                  <a:pt x="17380" y="1061"/>
                </a:lnTo>
                <a:lnTo>
                  <a:pt x="17342" y="1071"/>
                </a:lnTo>
                <a:lnTo>
                  <a:pt x="17313" y="1091"/>
                </a:lnTo>
                <a:lnTo>
                  <a:pt x="17284" y="1121"/>
                </a:lnTo>
                <a:lnTo>
                  <a:pt x="17275" y="1150"/>
                </a:lnTo>
                <a:lnTo>
                  <a:pt x="16766" y="3273"/>
                </a:lnTo>
                <a:lnTo>
                  <a:pt x="16247" y="99"/>
                </a:lnTo>
                <a:lnTo>
                  <a:pt x="16228" y="59"/>
                </a:lnTo>
                <a:lnTo>
                  <a:pt x="16209" y="29"/>
                </a:lnTo>
                <a:lnTo>
                  <a:pt x="16170" y="10"/>
                </a:lnTo>
                <a:lnTo>
                  <a:pt x="16132" y="0"/>
                </a:lnTo>
                <a:lnTo>
                  <a:pt x="16093" y="10"/>
                </a:lnTo>
                <a:lnTo>
                  <a:pt x="16055" y="29"/>
                </a:lnTo>
                <a:lnTo>
                  <a:pt x="16036" y="59"/>
                </a:lnTo>
                <a:lnTo>
                  <a:pt x="16017" y="99"/>
                </a:lnTo>
                <a:lnTo>
                  <a:pt x="15652" y="2102"/>
                </a:lnTo>
                <a:lnTo>
                  <a:pt x="15037" y="2102"/>
                </a:lnTo>
                <a:lnTo>
                  <a:pt x="14634" y="1488"/>
                </a:lnTo>
                <a:lnTo>
                  <a:pt x="14615" y="1468"/>
                </a:lnTo>
                <a:lnTo>
                  <a:pt x="14596" y="1448"/>
                </a:lnTo>
                <a:lnTo>
                  <a:pt x="14567" y="1438"/>
                </a:lnTo>
                <a:lnTo>
                  <a:pt x="14538" y="1438"/>
                </a:lnTo>
                <a:lnTo>
                  <a:pt x="14509" y="1438"/>
                </a:lnTo>
                <a:lnTo>
                  <a:pt x="14490" y="1448"/>
                </a:lnTo>
                <a:lnTo>
                  <a:pt x="14461" y="1468"/>
                </a:lnTo>
                <a:lnTo>
                  <a:pt x="14442" y="1488"/>
                </a:lnTo>
                <a:lnTo>
                  <a:pt x="14077" y="2093"/>
                </a:lnTo>
                <a:lnTo>
                  <a:pt x="11379" y="2093"/>
                </a:lnTo>
                <a:lnTo>
                  <a:pt x="11350" y="2093"/>
                </a:lnTo>
                <a:lnTo>
                  <a:pt x="11312" y="2112"/>
                </a:lnTo>
                <a:lnTo>
                  <a:pt x="11292" y="2142"/>
                </a:lnTo>
                <a:lnTo>
                  <a:pt x="11273" y="2172"/>
                </a:lnTo>
                <a:lnTo>
                  <a:pt x="10774" y="3660"/>
                </a:lnTo>
                <a:lnTo>
                  <a:pt x="10246" y="2757"/>
                </a:lnTo>
                <a:lnTo>
                  <a:pt x="10226" y="2737"/>
                </a:lnTo>
                <a:lnTo>
                  <a:pt x="10207" y="2717"/>
                </a:lnTo>
                <a:lnTo>
                  <a:pt x="10178" y="2708"/>
                </a:lnTo>
                <a:lnTo>
                  <a:pt x="10150" y="2698"/>
                </a:lnTo>
                <a:lnTo>
                  <a:pt x="10121" y="2708"/>
                </a:lnTo>
                <a:lnTo>
                  <a:pt x="10092" y="2717"/>
                </a:lnTo>
                <a:lnTo>
                  <a:pt x="10063" y="2737"/>
                </a:lnTo>
                <a:lnTo>
                  <a:pt x="10044" y="2767"/>
                </a:lnTo>
                <a:lnTo>
                  <a:pt x="9775" y="3303"/>
                </a:lnTo>
                <a:lnTo>
                  <a:pt x="8921" y="1289"/>
                </a:lnTo>
                <a:lnTo>
                  <a:pt x="8901" y="1259"/>
                </a:lnTo>
                <a:lnTo>
                  <a:pt x="8882" y="1240"/>
                </a:lnTo>
                <a:lnTo>
                  <a:pt x="8853" y="1230"/>
                </a:lnTo>
                <a:lnTo>
                  <a:pt x="8815" y="1220"/>
                </a:lnTo>
                <a:lnTo>
                  <a:pt x="8786" y="1230"/>
                </a:lnTo>
                <a:lnTo>
                  <a:pt x="8757" y="1240"/>
                </a:lnTo>
                <a:lnTo>
                  <a:pt x="8729" y="1269"/>
                </a:lnTo>
                <a:lnTo>
                  <a:pt x="8709" y="1299"/>
                </a:lnTo>
                <a:lnTo>
                  <a:pt x="8402" y="2093"/>
                </a:lnTo>
                <a:lnTo>
                  <a:pt x="7269" y="2083"/>
                </a:lnTo>
                <a:lnTo>
                  <a:pt x="6990" y="1607"/>
                </a:lnTo>
                <a:lnTo>
                  <a:pt x="6971" y="1587"/>
                </a:lnTo>
                <a:lnTo>
                  <a:pt x="6942" y="1567"/>
                </a:lnTo>
                <a:lnTo>
                  <a:pt x="6914" y="1557"/>
                </a:lnTo>
                <a:lnTo>
                  <a:pt x="6885" y="1557"/>
                </a:lnTo>
                <a:lnTo>
                  <a:pt x="6846" y="1557"/>
                </a:lnTo>
                <a:lnTo>
                  <a:pt x="6818" y="1577"/>
                </a:lnTo>
                <a:lnTo>
                  <a:pt x="6798" y="1597"/>
                </a:lnTo>
                <a:lnTo>
                  <a:pt x="6779" y="1626"/>
                </a:lnTo>
                <a:lnTo>
                  <a:pt x="6405" y="2519"/>
                </a:lnTo>
                <a:lnTo>
                  <a:pt x="5675" y="565"/>
                </a:lnTo>
                <a:lnTo>
                  <a:pt x="5656" y="535"/>
                </a:lnTo>
                <a:lnTo>
                  <a:pt x="5627" y="515"/>
                </a:lnTo>
                <a:lnTo>
                  <a:pt x="5598" y="496"/>
                </a:lnTo>
                <a:lnTo>
                  <a:pt x="5569" y="496"/>
                </a:lnTo>
                <a:lnTo>
                  <a:pt x="5531" y="496"/>
                </a:lnTo>
                <a:lnTo>
                  <a:pt x="5502" y="515"/>
                </a:lnTo>
                <a:lnTo>
                  <a:pt x="5473" y="535"/>
                </a:lnTo>
                <a:lnTo>
                  <a:pt x="5454" y="575"/>
                </a:lnTo>
                <a:lnTo>
                  <a:pt x="4926" y="2093"/>
                </a:lnTo>
                <a:lnTo>
                  <a:pt x="4292" y="2093"/>
                </a:lnTo>
                <a:lnTo>
                  <a:pt x="4254" y="2093"/>
                </a:lnTo>
                <a:lnTo>
                  <a:pt x="4225" y="2112"/>
                </a:lnTo>
                <a:lnTo>
                  <a:pt x="4196" y="2142"/>
                </a:lnTo>
                <a:lnTo>
                  <a:pt x="4177" y="2172"/>
                </a:lnTo>
                <a:lnTo>
                  <a:pt x="3956" y="2827"/>
                </a:lnTo>
                <a:lnTo>
                  <a:pt x="3793" y="2212"/>
                </a:lnTo>
                <a:lnTo>
                  <a:pt x="3783" y="2172"/>
                </a:lnTo>
                <a:lnTo>
                  <a:pt x="3755" y="2142"/>
                </a:lnTo>
                <a:lnTo>
                  <a:pt x="3716" y="2122"/>
                </a:lnTo>
                <a:lnTo>
                  <a:pt x="3687" y="2122"/>
                </a:lnTo>
                <a:lnTo>
                  <a:pt x="2852" y="2122"/>
                </a:lnTo>
                <a:lnTo>
                  <a:pt x="2641" y="1230"/>
                </a:lnTo>
                <a:lnTo>
                  <a:pt x="2621" y="1190"/>
                </a:lnTo>
                <a:lnTo>
                  <a:pt x="2602" y="1160"/>
                </a:lnTo>
                <a:lnTo>
                  <a:pt x="2564" y="1140"/>
                </a:lnTo>
                <a:lnTo>
                  <a:pt x="2525" y="1140"/>
                </a:lnTo>
                <a:lnTo>
                  <a:pt x="2487" y="1140"/>
                </a:lnTo>
                <a:lnTo>
                  <a:pt x="2458" y="1160"/>
                </a:lnTo>
                <a:lnTo>
                  <a:pt x="2429" y="1190"/>
                </a:lnTo>
                <a:lnTo>
                  <a:pt x="2420" y="1230"/>
                </a:lnTo>
                <a:lnTo>
                  <a:pt x="1968" y="3094"/>
                </a:lnTo>
                <a:lnTo>
                  <a:pt x="1440" y="327"/>
                </a:lnTo>
                <a:lnTo>
                  <a:pt x="1431" y="287"/>
                </a:lnTo>
                <a:lnTo>
                  <a:pt x="1402" y="258"/>
                </a:lnTo>
                <a:lnTo>
                  <a:pt x="1364" y="238"/>
                </a:lnTo>
                <a:lnTo>
                  <a:pt x="1325" y="228"/>
                </a:lnTo>
                <a:lnTo>
                  <a:pt x="1287" y="238"/>
                </a:lnTo>
                <a:lnTo>
                  <a:pt x="1258" y="258"/>
                </a:lnTo>
                <a:lnTo>
                  <a:pt x="1229" y="287"/>
                </a:lnTo>
                <a:lnTo>
                  <a:pt x="1219" y="327"/>
                </a:lnTo>
                <a:lnTo>
                  <a:pt x="874" y="2122"/>
                </a:lnTo>
                <a:lnTo>
                  <a:pt x="0" y="2122"/>
                </a:lnTo>
                <a:lnTo>
                  <a:pt x="0" y="2360"/>
                </a:lnTo>
                <a:lnTo>
                  <a:pt x="970" y="2360"/>
                </a:lnTo>
                <a:lnTo>
                  <a:pt x="1008" y="2350"/>
                </a:lnTo>
                <a:lnTo>
                  <a:pt x="1037" y="2331"/>
                </a:lnTo>
                <a:lnTo>
                  <a:pt x="1066" y="2301"/>
                </a:lnTo>
                <a:lnTo>
                  <a:pt x="1085" y="2261"/>
                </a:lnTo>
                <a:lnTo>
                  <a:pt x="1325" y="972"/>
                </a:lnTo>
                <a:lnTo>
                  <a:pt x="1834" y="3660"/>
                </a:lnTo>
                <a:lnTo>
                  <a:pt x="1853" y="3699"/>
                </a:lnTo>
                <a:lnTo>
                  <a:pt x="1872" y="3729"/>
                </a:lnTo>
                <a:lnTo>
                  <a:pt x="1911" y="3749"/>
                </a:lnTo>
                <a:lnTo>
                  <a:pt x="1949" y="3759"/>
                </a:lnTo>
                <a:lnTo>
                  <a:pt x="1988" y="3759"/>
                </a:lnTo>
                <a:lnTo>
                  <a:pt x="2016" y="3739"/>
                </a:lnTo>
                <a:lnTo>
                  <a:pt x="2045" y="3709"/>
                </a:lnTo>
                <a:lnTo>
                  <a:pt x="2064" y="3670"/>
                </a:lnTo>
                <a:lnTo>
                  <a:pt x="2525" y="1755"/>
                </a:lnTo>
                <a:lnTo>
                  <a:pt x="2650" y="2271"/>
                </a:lnTo>
                <a:lnTo>
                  <a:pt x="2660" y="2301"/>
                </a:lnTo>
                <a:lnTo>
                  <a:pt x="2689" y="2331"/>
                </a:lnTo>
                <a:lnTo>
                  <a:pt x="2717" y="2350"/>
                </a:lnTo>
                <a:lnTo>
                  <a:pt x="2756" y="2360"/>
                </a:lnTo>
                <a:lnTo>
                  <a:pt x="3591" y="2360"/>
                </a:lnTo>
                <a:lnTo>
                  <a:pt x="3831" y="3253"/>
                </a:lnTo>
                <a:lnTo>
                  <a:pt x="3851" y="3293"/>
                </a:lnTo>
                <a:lnTo>
                  <a:pt x="3870" y="3313"/>
                </a:lnTo>
                <a:lnTo>
                  <a:pt x="3899" y="3332"/>
                </a:lnTo>
                <a:lnTo>
                  <a:pt x="3937" y="3342"/>
                </a:lnTo>
                <a:lnTo>
                  <a:pt x="3975" y="3342"/>
                </a:lnTo>
                <a:lnTo>
                  <a:pt x="4004" y="3323"/>
                </a:lnTo>
                <a:lnTo>
                  <a:pt x="4033" y="3293"/>
                </a:lnTo>
                <a:lnTo>
                  <a:pt x="4052" y="3263"/>
                </a:lnTo>
                <a:lnTo>
                  <a:pt x="4369" y="2331"/>
                </a:lnTo>
                <a:lnTo>
                  <a:pt x="5012" y="2331"/>
                </a:lnTo>
                <a:lnTo>
                  <a:pt x="5051" y="2321"/>
                </a:lnTo>
                <a:lnTo>
                  <a:pt x="5080" y="2311"/>
                </a:lnTo>
                <a:lnTo>
                  <a:pt x="5099" y="2281"/>
                </a:lnTo>
                <a:lnTo>
                  <a:pt x="5118" y="2251"/>
                </a:lnTo>
                <a:lnTo>
                  <a:pt x="5569" y="952"/>
                </a:lnTo>
                <a:lnTo>
                  <a:pt x="6290" y="2876"/>
                </a:lnTo>
                <a:lnTo>
                  <a:pt x="6309" y="2906"/>
                </a:lnTo>
                <a:lnTo>
                  <a:pt x="6328" y="2936"/>
                </a:lnTo>
                <a:lnTo>
                  <a:pt x="6366" y="2946"/>
                </a:lnTo>
                <a:lnTo>
                  <a:pt x="6395" y="2956"/>
                </a:lnTo>
                <a:lnTo>
                  <a:pt x="6434" y="2956"/>
                </a:lnTo>
                <a:lnTo>
                  <a:pt x="6462" y="2936"/>
                </a:lnTo>
                <a:lnTo>
                  <a:pt x="6482" y="2916"/>
                </a:lnTo>
                <a:lnTo>
                  <a:pt x="6501" y="2886"/>
                </a:lnTo>
                <a:lnTo>
                  <a:pt x="6904" y="1924"/>
                </a:lnTo>
                <a:lnTo>
                  <a:pt x="7106" y="2261"/>
                </a:lnTo>
                <a:lnTo>
                  <a:pt x="7125" y="2281"/>
                </a:lnTo>
                <a:lnTo>
                  <a:pt x="7144" y="2301"/>
                </a:lnTo>
                <a:lnTo>
                  <a:pt x="7173" y="2311"/>
                </a:lnTo>
                <a:lnTo>
                  <a:pt x="7202" y="2321"/>
                </a:lnTo>
                <a:lnTo>
                  <a:pt x="8479" y="2331"/>
                </a:lnTo>
                <a:lnTo>
                  <a:pt x="8508" y="2321"/>
                </a:lnTo>
                <a:lnTo>
                  <a:pt x="8546" y="2311"/>
                </a:lnTo>
                <a:lnTo>
                  <a:pt x="8565" y="2281"/>
                </a:lnTo>
                <a:lnTo>
                  <a:pt x="8584" y="2251"/>
                </a:lnTo>
                <a:lnTo>
                  <a:pt x="8825" y="1646"/>
                </a:lnTo>
                <a:lnTo>
                  <a:pt x="9660" y="3620"/>
                </a:lnTo>
                <a:lnTo>
                  <a:pt x="9679" y="3650"/>
                </a:lnTo>
                <a:lnTo>
                  <a:pt x="9698" y="3670"/>
                </a:lnTo>
                <a:lnTo>
                  <a:pt x="9727" y="3689"/>
                </a:lnTo>
                <a:lnTo>
                  <a:pt x="9766" y="3689"/>
                </a:lnTo>
                <a:lnTo>
                  <a:pt x="9794" y="3689"/>
                </a:lnTo>
                <a:lnTo>
                  <a:pt x="9823" y="3680"/>
                </a:lnTo>
                <a:lnTo>
                  <a:pt x="9852" y="3660"/>
                </a:lnTo>
                <a:lnTo>
                  <a:pt x="9871" y="3630"/>
                </a:lnTo>
                <a:lnTo>
                  <a:pt x="10159" y="3065"/>
                </a:lnTo>
                <a:lnTo>
                  <a:pt x="10707" y="3997"/>
                </a:lnTo>
                <a:lnTo>
                  <a:pt x="10726" y="4027"/>
                </a:lnTo>
                <a:lnTo>
                  <a:pt x="10755" y="4047"/>
                </a:lnTo>
                <a:lnTo>
                  <a:pt x="10783" y="4056"/>
                </a:lnTo>
                <a:lnTo>
                  <a:pt x="10812" y="4056"/>
                </a:lnTo>
                <a:lnTo>
                  <a:pt x="10851" y="4047"/>
                </a:lnTo>
                <a:lnTo>
                  <a:pt x="10879" y="4037"/>
                </a:lnTo>
                <a:lnTo>
                  <a:pt x="10899" y="4007"/>
                </a:lnTo>
                <a:lnTo>
                  <a:pt x="10918" y="3977"/>
                </a:lnTo>
                <a:lnTo>
                  <a:pt x="11465" y="2331"/>
                </a:lnTo>
                <a:lnTo>
                  <a:pt x="14135" y="2331"/>
                </a:lnTo>
                <a:lnTo>
                  <a:pt x="14163" y="2321"/>
                </a:lnTo>
                <a:lnTo>
                  <a:pt x="14192" y="2311"/>
                </a:lnTo>
                <a:lnTo>
                  <a:pt x="14211" y="2301"/>
                </a:lnTo>
                <a:lnTo>
                  <a:pt x="14231" y="2271"/>
                </a:lnTo>
                <a:lnTo>
                  <a:pt x="14548" y="1775"/>
                </a:lnTo>
                <a:lnTo>
                  <a:pt x="14884" y="2291"/>
                </a:lnTo>
                <a:lnTo>
                  <a:pt x="14903" y="2311"/>
                </a:lnTo>
                <a:lnTo>
                  <a:pt x="14922" y="2331"/>
                </a:lnTo>
                <a:lnTo>
                  <a:pt x="14951" y="2341"/>
                </a:lnTo>
                <a:lnTo>
                  <a:pt x="14980" y="2341"/>
                </a:lnTo>
                <a:lnTo>
                  <a:pt x="15748" y="2341"/>
                </a:lnTo>
                <a:lnTo>
                  <a:pt x="15786" y="2341"/>
                </a:lnTo>
                <a:lnTo>
                  <a:pt x="15815" y="2321"/>
                </a:lnTo>
                <a:lnTo>
                  <a:pt x="15844" y="2291"/>
                </a:lnTo>
                <a:lnTo>
                  <a:pt x="15853" y="2251"/>
                </a:lnTo>
                <a:lnTo>
                  <a:pt x="16122" y="793"/>
                </a:lnTo>
                <a:lnTo>
                  <a:pt x="16631" y="3868"/>
                </a:lnTo>
                <a:lnTo>
                  <a:pt x="16641" y="3908"/>
                </a:lnTo>
                <a:lnTo>
                  <a:pt x="16670" y="3937"/>
                </a:lnTo>
                <a:lnTo>
                  <a:pt x="16698" y="3967"/>
                </a:lnTo>
                <a:lnTo>
                  <a:pt x="16737" y="3967"/>
                </a:lnTo>
                <a:lnTo>
                  <a:pt x="16775" y="3967"/>
                </a:lnTo>
                <a:lnTo>
                  <a:pt x="16814" y="3947"/>
                </a:lnTo>
                <a:lnTo>
                  <a:pt x="16842" y="3918"/>
                </a:lnTo>
                <a:lnTo>
                  <a:pt x="16852" y="3878"/>
                </a:lnTo>
                <a:lnTo>
                  <a:pt x="17380" y="1676"/>
                </a:lnTo>
                <a:lnTo>
                  <a:pt x="17524" y="2241"/>
                </a:lnTo>
                <a:lnTo>
                  <a:pt x="17534" y="2271"/>
                </a:lnTo>
                <a:lnTo>
                  <a:pt x="17563" y="2301"/>
                </a:lnTo>
                <a:lnTo>
                  <a:pt x="17591" y="2321"/>
                </a:lnTo>
                <a:lnTo>
                  <a:pt x="17630" y="2331"/>
                </a:lnTo>
                <a:lnTo>
                  <a:pt x="19051" y="2331"/>
                </a:lnTo>
                <a:lnTo>
                  <a:pt x="19051" y="2093"/>
                </a:lnTo>
                <a:lnTo>
                  <a:pt x="17726" y="209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fontAlgn="base" hangingPunct="0">
              <a:spcBef>
                <a:spcPct val="0"/>
              </a:spcBef>
              <a:spcAft>
                <a:spcPct val="0"/>
              </a:spcAft>
            </a:pPr>
            <a:endParaRPr lang="en-US" sz="8200">
              <a:solidFill>
                <a:srgbClr val="000000"/>
              </a:solidFill>
              <a:latin typeface="Arial" panose="020B0604020202020204" pitchFamily="34" charset="0"/>
              <a:ea typeface="MS PGothic" panose="020B0600070205080204" pitchFamily="34" charset="-128"/>
            </a:endParaRPr>
          </a:p>
        </p:txBody>
      </p:sp>
      <p:sp>
        <p:nvSpPr>
          <p:cNvPr id="2" name="Title 1"/>
          <p:cNvSpPr>
            <a:spLocks noGrp="1"/>
          </p:cNvSpPr>
          <p:nvPr>
            <p:ph type="ctrTitle"/>
          </p:nvPr>
        </p:nvSpPr>
        <p:spPr>
          <a:xfrm>
            <a:off x="195945" y="480108"/>
            <a:ext cx="11713028" cy="641123"/>
          </a:xfrm>
        </p:spPr>
        <p:txBody>
          <a:bodyPr anchor="t">
            <a:normAutofit/>
          </a:bodyPr>
          <a:lstStyle/>
          <a:p>
            <a:r>
              <a:rPr lang="da-DK" sz="2600" b="1" dirty="0">
                <a:latin typeface="Verdana" panose="020B0604030504040204" pitchFamily="34" charset="0"/>
                <a:ea typeface="Verdana" panose="020B0604030504040204" pitchFamily="34" charset="0"/>
              </a:rPr>
              <a:t>Discussion</a:t>
            </a:r>
            <a:endParaRPr lang="en-US" sz="2600" b="1" dirty="0">
              <a:latin typeface="Verdana" panose="020B0604030504040204" pitchFamily="34" charset="0"/>
              <a:ea typeface="Verdana" panose="020B0604030504040204" pitchFamily="34" charset="0"/>
            </a:endParaRPr>
          </a:p>
        </p:txBody>
      </p:sp>
      <p:sp>
        <p:nvSpPr>
          <p:cNvPr id="9" name="Content Placeholder 2"/>
          <p:cNvSpPr txBox="1">
            <a:spLocks/>
          </p:cNvSpPr>
          <p:nvPr/>
        </p:nvSpPr>
        <p:spPr>
          <a:xfrm>
            <a:off x="838200" y="2544085"/>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Content Placeholder 2"/>
          <p:cNvSpPr txBox="1">
            <a:spLocks/>
          </p:cNvSpPr>
          <p:nvPr/>
        </p:nvSpPr>
        <p:spPr>
          <a:xfrm>
            <a:off x="749858" y="2060423"/>
            <a:ext cx="10663209"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rPr>
              <a:t>Important to consider the distribution of characteristics in the training set.</a:t>
            </a:r>
          </a:p>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rPr>
              <a:t>Overall the model perfomed well irrespective of BMI.</a:t>
            </a:r>
            <a:endParaRPr lang="da-DK" sz="1800" dirty="0">
              <a:solidFill>
                <a:prstClr val="black"/>
              </a:solidFill>
              <a:latin typeface="Verdana" panose="020B0604030504040204" pitchFamily="34" charset="0"/>
              <a:ea typeface="Verdana" panose="020B0604030504040204" pitchFamily="34" charset="0"/>
              <a:sym typeface="Wingdings" panose="05000000000000000000" pitchFamily="2" charset="2"/>
            </a:endParaRPr>
          </a:p>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sym typeface="Wingdings" panose="05000000000000000000" pitchFamily="2" charset="2"/>
              </a:rPr>
              <a:t>Correcting for the sample size in each group did not completely remove bias in the analysis.</a:t>
            </a:r>
          </a:p>
          <a:p>
            <a:pPr marL="285750" lvl="0" indent="-285750" algn="l">
              <a:lnSpc>
                <a:spcPct val="150000"/>
              </a:lnSpc>
              <a:spcBef>
                <a:spcPts val="0"/>
              </a:spcBef>
              <a:spcAft>
                <a:spcPts val="2400"/>
              </a:spcAft>
              <a:buFont typeface="Arial" panose="020B0604020202020204" pitchFamily="34" charset="0"/>
              <a:buChar char="•"/>
            </a:pPr>
            <a:r>
              <a:rPr lang="da-DK" sz="1800" dirty="0">
                <a:solidFill>
                  <a:prstClr val="black"/>
                </a:solidFill>
                <a:latin typeface="Verdana" panose="020B0604030504040204" pitchFamily="34" charset="0"/>
                <a:ea typeface="Verdana" panose="020B0604030504040204" pitchFamily="34" charset="0"/>
                <a:sym typeface="Wingdings" panose="05000000000000000000" pitchFamily="2" charset="2"/>
              </a:rPr>
              <a:t>Considering bias in a neural network model should be standard practice.</a:t>
            </a:r>
            <a:endParaRPr lang="en-US" sz="1800" dirty="0">
              <a:solidFill>
                <a:prstClr val="black"/>
              </a:solidFill>
              <a:latin typeface="Verdana" panose="020B0604030504040204" pitchFamily="34" charset="0"/>
              <a:ea typeface="Verdana" panose="020B0604030504040204" pitchFamily="34" charset="0"/>
            </a:endParaRPr>
          </a:p>
          <a:p>
            <a:pPr algn="l"/>
            <a:endParaRPr lang="en-US" sz="18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6432308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470</TotalTime>
  <Words>822</Words>
  <Application>Microsoft Office PowerPoint</Application>
  <PresentationFormat>宽屏</PresentationFormat>
  <Paragraphs>91</Paragraphs>
  <Slides>7</Slides>
  <Notes>6</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7</vt:i4>
      </vt:variant>
    </vt:vector>
  </HeadingPairs>
  <TitlesOfParts>
    <vt:vector size="13" baseType="lpstr">
      <vt:lpstr>Arial</vt:lpstr>
      <vt:lpstr>Calibri</vt:lpstr>
      <vt:lpstr>Calibri Light</vt:lpstr>
      <vt:lpstr>Times New Roman</vt:lpstr>
      <vt:lpstr>Verdana</vt:lpstr>
      <vt:lpstr>Office Theme</vt:lpstr>
      <vt:lpstr>Xiaowen Tang1, Andres Kaufmann2, Charlotte Skriver3, Nicolaj Toft4  1 Una Health, Germany, 2 University of Copenhagen, Denmark, 3 Danish Cancer Society Research Center, Denmark, 4 University of Southern Denmark, Denmark </vt:lpstr>
      <vt:lpstr>Introduction</vt:lpstr>
      <vt:lpstr>Material and Methods</vt:lpstr>
      <vt:lpstr>Material and Methods</vt:lpstr>
      <vt:lpstr>Material and Methods</vt:lpstr>
      <vt:lpstr>Results</vt:lpstr>
      <vt:lpstr>Discussion</vt:lpstr>
    </vt:vector>
  </TitlesOfParts>
  <Company>Kraftens Bekampelse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Charlotte Skriver</dc:creator>
  <cp:lastModifiedBy>eve t</cp:lastModifiedBy>
  <cp:revision>42</cp:revision>
  <dcterms:created xsi:type="dcterms:W3CDTF">2022-05-19T07:36:28Z</dcterms:created>
  <dcterms:modified xsi:type="dcterms:W3CDTF">2022-05-22T07:45:38Z</dcterms:modified>
</cp:coreProperties>
</file>

<file path=docProps/thumbnail.jpeg>
</file>